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66"/>
  </p:notesMasterIdLst>
  <p:sldIdLst>
    <p:sldId id="256" r:id="rId5"/>
    <p:sldId id="257" r:id="rId6"/>
    <p:sldId id="261" r:id="rId7"/>
    <p:sldId id="317" r:id="rId8"/>
    <p:sldId id="262" r:id="rId9"/>
    <p:sldId id="296" r:id="rId10"/>
    <p:sldId id="300" r:id="rId11"/>
    <p:sldId id="288" r:id="rId12"/>
    <p:sldId id="286" r:id="rId13"/>
    <p:sldId id="301" r:id="rId14"/>
    <p:sldId id="285" r:id="rId15"/>
    <p:sldId id="287" r:id="rId16"/>
    <p:sldId id="302" r:id="rId17"/>
    <p:sldId id="265" r:id="rId18"/>
    <p:sldId id="264" r:id="rId19"/>
    <p:sldId id="263" r:id="rId20"/>
    <p:sldId id="298" r:id="rId21"/>
    <p:sldId id="295" r:id="rId22"/>
    <p:sldId id="268" r:id="rId23"/>
    <p:sldId id="303" r:id="rId24"/>
    <p:sldId id="290" r:id="rId25"/>
    <p:sldId id="284" r:id="rId26"/>
    <p:sldId id="304" r:id="rId27"/>
    <p:sldId id="267" r:id="rId28"/>
    <p:sldId id="323" r:id="rId29"/>
    <p:sldId id="322" r:id="rId30"/>
    <p:sldId id="324" r:id="rId31"/>
    <p:sldId id="318" r:id="rId32"/>
    <p:sldId id="319" r:id="rId33"/>
    <p:sldId id="320" r:id="rId34"/>
    <p:sldId id="321" r:id="rId35"/>
    <p:sldId id="305" r:id="rId36"/>
    <p:sldId id="306" r:id="rId37"/>
    <p:sldId id="307" r:id="rId38"/>
    <p:sldId id="308" r:id="rId39"/>
    <p:sldId id="309" r:id="rId40"/>
    <p:sldId id="310" r:id="rId41"/>
    <p:sldId id="272" r:id="rId42"/>
    <p:sldId id="311" r:id="rId43"/>
    <p:sldId id="312" r:id="rId44"/>
    <p:sldId id="280" r:id="rId45"/>
    <p:sldId id="279" r:id="rId46"/>
    <p:sldId id="281" r:id="rId47"/>
    <p:sldId id="278" r:id="rId48"/>
    <p:sldId id="277" r:id="rId49"/>
    <p:sldId id="282" r:id="rId50"/>
    <p:sldId id="276" r:id="rId51"/>
    <p:sldId id="313" r:id="rId52"/>
    <p:sldId id="314" r:id="rId53"/>
    <p:sldId id="315" r:id="rId54"/>
    <p:sldId id="316" r:id="rId55"/>
    <p:sldId id="269" r:id="rId56"/>
    <p:sldId id="270" r:id="rId57"/>
    <p:sldId id="271" r:id="rId58"/>
    <p:sldId id="273" r:id="rId59"/>
    <p:sldId id="274" r:id="rId60"/>
    <p:sldId id="289" r:id="rId61"/>
    <p:sldId id="291" r:id="rId62"/>
    <p:sldId id="292" r:id="rId63"/>
    <p:sldId id="293" r:id="rId64"/>
    <p:sldId id="283" r:id="rId65"/>
  </p:sldIdLst>
  <p:sldSz cx="12192000" cy="6858000"/>
  <p:notesSz cx="6858000" cy="9144000"/>
  <p:embeddedFontLst>
    <p:embeddedFont>
      <p:font typeface="Consolas" panose="020B0609020204030204" pitchFamily="49" charset="0"/>
      <p:regular r:id="rId67"/>
      <p:bold r:id="rId68"/>
      <p:italic r:id="rId69"/>
      <p:boldItalic r:id="rId70"/>
    </p:embeddedFont>
    <p:embeddedFont>
      <p:font typeface="Graphik Regular" panose="020B0503030202060203" pitchFamily="34" charset="77"/>
      <p:regular r:id="rId71"/>
      <p:bold r:id="rId72"/>
      <p:italic r:id="rId73"/>
      <p:boldItalic r:id="rId74"/>
    </p:embeddedFont>
    <p:embeddedFont>
      <p:font typeface="Graphik-Medium" panose="020B0503030202060203" pitchFamily="34" charset="77"/>
      <p:regular r:id="rId75"/>
    </p:embeddedFont>
    <p:embeddedFont>
      <p:font typeface="Recoleta" pitchFamily="2" charset="77"/>
      <p:regular r:id="rId76"/>
    </p:embeddedFont>
    <p:embeddedFont>
      <p:font typeface="Recoleta Medium" pitchFamily="2" charset="77"/>
      <p:regular r:id="rId77"/>
    </p:embeddedFont>
  </p:embeddedFontLst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6DE6"/>
    <a:srgbClr val="F9F6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6"/>
    <p:restoredTop sz="82446"/>
  </p:normalViewPr>
  <p:slideViewPr>
    <p:cSldViewPr snapToGrid="0" snapToObjects="1">
      <p:cViewPr>
        <p:scale>
          <a:sx n="125" d="100"/>
          <a:sy n="125" d="100"/>
        </p:scale>
        <p:origin x="5936" y="2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8" d="100"/>
          <a:sy n="148" d="100"/>
        </p:scale>
        <p:origin x="267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2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8.fntdata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6.fntdata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7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0.fntdata"/><Relationship Id="rId7" Type="http://schemas.openxmlformats.org/officeDocument/2006/relationships/slide" Target="slides/slide3.xml"/><Relationship Id="rId71" Type="http://schemas.openxmlformats.org/officeDocument/2006/relationships/font" Target="fonts/font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9:06:51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567 1709 24575,'-7'0'0,"-4"0"0,3 0 0,-5-3 0,-22-5 0,7-2 0,-11 2 0,-23-15 0,38 15 0,-26-11 0,36 12 0,-5 2 0,6-3 0,-5 0 0,11 0 0,-11-5 0,8 1 0,-12-6 0,11 4 0,-3 0 0,-22-31 0,20 27 0,-15-26 0,23 36 0,1-6 0,0 6 0,-5-29 0,7 23 0,-5-23 0,9 26 0,-6-3 0,6-1 0,-2 1 0,3-24 0,0 18 0,0-18 0,0 16 0,0 6 0,0-7 0,5 1 0,-4 6 0,8-14 0,20-25 0,-15 23 0,19-29 0,-25 44 0,2-12 0,1 12 0,-1-12 0,7 5 0,0-8 0,1 8 0,2-6 0,-8 14 0,20-22 0,-14 12 0,29-23 0,-18 20 0,19-18 0,-22 26 0,21-25 0,-29 27 0,12-8 0,5-17 0,-15 29 0,12-29 0,-18 33 0,-3 0 0,0-3 0,2 3 0,-1-3 0,-1 2 0,-1-1 0,0 1 0,-2 1 0,0 1 0,-2 3 0,-2-1 0,3 1 0,0-3 0,0 5 0,1-5 0,-1 6 0,0-3 0,-3 0 0,2 3 0,-2-3 0,0 3 0,3 0 0,-7-2 0,4 2 0,-8-4 0,0 4 0,-3 1 0,-3 3 0,1 0 0,-4 0 0,2 0 0,-1 0 0,2 0 0,3 0 0,-4 0 0,3 0 0,-5 0 0,1 0 0,-2 0 0,-1 0 0,1 3 0,3-2 0,-3 5 0,6-5 0,-5 2 0,1 1 0,-2-4 0,3 7 0,-11-2 0,9 3 0,-6-3 0,9 2 0,12-7 0,0 3 0,11-3 0,-5 0 0,13 0 0,-8 0 0,49 0 0,-38-3 0,52 2 0,-55-5 0,13 5 0,-20-2 0,-6 3 0,5-3 0,-5 2 0,2-2 0,-2-1 0,-1 4 0,-3-7 0,2 6 0,-2-5 0,3 5 0,0-5 0,1 2 0,-1 0 0,3-6 0,-5 5 0,1 1 0,-12 8 0,-2 7 0,-4 0 0,2 0 0,3-4 0,3 0 0,-3-3 0,6 2 0,-2-2 0,6 3 0,1 4 0,5 8 0,-1-3 0,4 29 0,-3-28 0,4 28 0,-4-24 0,1 10 0,-4-10 0,-2 0 0,0-10 0,0 4 0,0-4 0,2 2 0,-5-5 0,5 3 0,-5-4 0,2 0 0,0 0 0,-2 0 0,5-3 0,-5 3 0,2-3 0,1 3 0,-4 0 0,7-3 0,-6 2 0,2-2 0,-3 0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9:06:58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 0 24575,'-3'11'0,"2"0"0,-6 3 0,6-3 0,-2 3 0,-1 5 0,2-3 0,-10 29 0,10-28 0,-5 20 0,7-18 0,0-6 0,0 8 0,0-2 0,0-3 0,0 6 0,0-10 0,0 9 0,0-8 0,0 6 0,0 2 0,0-8 0,0 6 0,0-6 0,0 6 0,0-6 0,0 5 0,0-11 0,3 1 0,4-5 0,12 1 0,5-4 0,23 0 0,20 0 0,4-8 0,27-3 0,-11-8 0,-16 8 0,-8-3 0,-39 10 0,-2-2 0,-8 3 0,-3 0 0,-1 2 0,-2-2 0,-1 0 0,0 2 0,0-6 0,0 7 0,0-4 0,-3 4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9:07:01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1479 24575,'14'-18'0,"-4"3"0,12-2 0,0-1 0,2 0 0,0 0 0,5-2 0,-5 6 0,0-3 0,-2 8 0,-11-2 0,3 1 0,-6 2 0,2-3 0,-3 4 0,0 0 0,1-4 0,2 0 0,-2-3 0,2 3 0,-3 0 0,1 1 0,-1-2 0,0-2 0,0 3 0,0-3 0,2-5 0,-2 3 0,2-6 0,0 0 0,-2 5 0,3-12 0,-2 12 0,-3-5 0,2 8 0,-3-1 0,0 1 0,2-1 0,-2 1 0,0 0 0,-1-1 0,0 4 0,-2-3 0,2-5 0,-3 3 0,5-14 0,-4 14 0,4-3 0,-5 5 0,0 3 0,0 0 0,0-3 0,0-5 0,0 6 0,0-8 0,0 10 0,0-1 0,0-1 0,0 5 0,-5-14 0,4 12 0,-7-11 0,7 10 0,-2 0 0,0-3 0,2 6 0,-6-6 0,7 3 0,-7 0 0,-1-26 0,0 20 0,-5-29 0,8 33 0,-3-8 0,4 13 0,0-3 0,-2 1 0,5 2 0,-5-3 0,5 4 0,-2 0 0,-1 3 0,3-3 0,-5 3 0,5-3 0,-5 0 0,2 0 0,0-1 0,-3 1 0,3 0 0,-3 0 0,3-1 0,-3 4 0,7-2 0,-7 5 0,3-5 0,0 2 0,-2 0 0,5-3 0,-6 6 0,3-8 0,-3 4 0,0-6 0,0 4 0,-1 0 0,1 0 0,0 3 0,0-6 0,-1 5 0,1-5 0,0 2 0,0 1 0,-1-3 0,1 2 0,0 0 0,3 2 0,-3 5 0,7-5 0,-7 5 0,6-6 0,-5 7 0,5-7 0,-5 3 0,2-6 0,0 5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8:58:21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1964 0 24575,'3'14'0,"-2"-6"0,2 6 0,-3-7 0,0 0 0,0 0 0,0 4 0,0 0 0,-4 11 0,-2 2 0,0 0 0,-2-2 0,4-8 0,-7 24 0,5-18 0,-4 18 0,1-1 0,1-16 0,-10 24 0,10-29 0,-6 6 0,4-7 0,-1-1 0,-1 0 0,2 1 0,-1-4 0,3 2 0,-5-5 0,2 6 0,-12-5 0,7 2 0,-29 2 0,17-8 0,-12 2 0,-5-7 0,1 0 0,-7 0 0,11-3 0,21 2 0,5-5 0,3-1 0,0 2 0,-3-8 0,6 5 0,-8-14 0,10 9 0,-7-9 0,13 14 0,-4-2 0,1 3 0,2-1 0,-2 1 0,6-3 0,1 2 0,7-3 0,-3 4 0,13-2 0,-11 1 0,19 3 0,-16-1 0,6 5 0,33-3 0,-31 4 0,72 0 0,-69 0 0,29 0 0,-31 5 0,-6-4 0,6 7 0,-11-7 0,-3 5 0,-2-5 0,-2 5 0,3-5 0,0 6 0,0-3 0,1 3 0,-1 0 0,-3 0 0,5 3 0,-4-2 0,5 3 0,-2-1 0,-4-2 0,2 2 0,-5-2 0,5-1 0,0 11 0,-2-8 0,1 8 0,-2-8 0,-2-2 0,2 29 0,-3-20 0,0 21 0,-3-24 0,-2-3 0,-2 3 0,-12 20 0,6-14 0,-10 18 0,1-21 0,3 6 0,-12-1 0,4 4 0,-5-5 0,-46 21 0,34-15 0,-3-7 0,0 0 0,-5 6 0,-30-6 0,11 5 0,0-7 0,-4-2 0,-23-3 0,33-1 0,-4-1 0,-7-4 0,7-2 0,2-2 0,9 3 0,6-1 0,20-5 0,-47 0 0,36 0 0,-36 0 0,55-3 0,2 2 0,7-5 0,1 5 0,-1-2 0,7-1 0,-4 4 0,7-4 0,-6 4 0,4 0 0,0 0 0,0 0 0,-4 0 0,0-3 0,-7 2 0,6-2 0,-5 3 0,9 0 0,-13 0 0,4-3 0,-2 2 0,11-5 0,9 5 0,6-6 0,1 6 0,2-5 0,-2 2 0,2 0 0,1-2 0,0 1 0,0-2 0,2 3 0,-1-2 0,2 2 0,0-4 0,8 0 0,2-1 0,0 3 0,6-4 0,-17 9 0,8-3 0,-13 0 0,2 3 0,1-5 0,-3 5 0,2-5 0,-3 5 0,-9-2 0,0 3 0,-12 0 0,3 0 0,-3 3 0,2-2 0,-1 5 0,-6 0 0,-21 5 0,15-1 0,-19-2 0,31-1 0,-17-2 0,17 3 0,-16 2 0,16-6 0,-6 4 0,8-7 0,4 2 0,3 0 0,-2-2 0,1 5 0,1-2 0,1 3 0,3 1 0,0-1 0,3 3 0,-2-2 0,6-1 0,0 3 0,1-5 0,2 5 0,-3-3 0,11 6 0,-8-4 0,11 4 0,-10-5 0,11 5 0,-5-4 0,2 1 0,-9-4 0,-3-5 0,3 5 0,-2-2 0,6 0 0,-9 3 0,7-3 0,-7 0 0,6 2 0,-4-5 0,0 5 0,0-5 0,0 2 0,-3-3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8:58:26.6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24575,'8'0'0,"-4"4"0,5-4 0,-4 4 0,2-1 0,-1-2 0,-2 2 0,4-3 0,-4 3 0,2 1 0,-2 0 0,3 2 0,3 2 0,2-4 0,2 9 0,-3-8 0,3 8 0,-3-2 0,3 4 0,8 2 0,-6-2 0,22 18 0,-19-17 0,11 13 0,-16-18 0,0 0 0,-2 3 0,1-3 0,-5 0 0,2-4 0,-6 0 0,3-7 0,-6 7 0,2-3 0,0 0 0,-2 2 0,2-2 0,-9 3 0,-2 0 0,-7-3 0,-7 4 0,-2-2 0,-23 7 0,11 3 0,-1-6 0,8 4 0,9-8 0,-4 3 0,5-1 0,5-4 0,6 3 0,-2-6 0,2 5 0,1-2 0,0 3 0,0 0 0,-1 0 0,4-3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8:58:29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1825 11 24575,'-14'0'0,"-1"0"0,-7 0 0,6 0 0,-14-5 0,6 4 0,0-4 0,2 5 0,8 0 0,-1 0 0,1 0 0,-8 0 0,5 0 0,-5 0 0,8 0 0,-8 0 0,8 0 0,-14 0 0,14 0 0,-15 0 0,-11 0 0,15 0 0,-35 0 0,19 8 0,-26-6 0,24 8 0,-3-9 0,22 7 0,3-7 0,-8 8 0,20-7 0,-20 7 0,15-5 0,-5 5 0,-2-1 0,14 0 0,-13 1 0,15-2 0,-5 3 0,2 1 0,-2 4 0,2-1 0,-3-3 0,1 3 0,-1-3 0,-4 0 0,1 2 0,-1-5 0,-7 9 0,-2-7 0,0 4 0,-5 1 0,12-7 0,-28 17 0,17-13 0,-51 13 0,40-13 0,-17-2 0,34-2 0,-16-8 0,18 7 0,-18-6 0,24 5 0,-8-5 0,5 2 0,-12-3 0,12 0 0,-5 0 0,11 0 0,0 0 0,4 0 0,0 0 0,0 0 0,-1 0 0,1-3 0,-3 2 0,5-6 0,-5 7 0,6-4 0,-9-2 0,-7 4 0,3-4 0,-4 3 0,13 2 0,-2-2 0,2 3 0,1 0 0,3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D7162-71EF-9942-9065-F7F46B43AEA9}" type="datetimeFigureOut">
              <a:rPr lang="nb-NO" smtClean="0"/>
              <a:t>26.09.2024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68829-BF4B-4A40-AE69-D7A36CCFB67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296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7571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7061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905BB-0099-FC6F-9666-4CEF2F91E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4E83C-194D-3EA9-DD27-C2A817571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1F6EA4-0ADB-FFB6-9153-5C8E77C89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0AD5E-0EEF-1E96-DE8D-BF084B243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0757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MERK: YAML inneholder hva vi skal ha, ikke hvordan det skal lages. </a:t>
            </a:r>
          </a:p>
          <a:p>
            <a:endParaRPr lang="en-NO" dirty="0"/>
          </a:p>
          <a:p>
            <a:r>
              <a:rPr lang="en-NO" dirty="0"/>
              <a:t>IP-adressen til poden velger kubernetes, </a:t>
            </a:r>
            <a:r>
              <a:rPr lang="en-GB" dirty="0"/>
              <a:t>I</a:t>
            </a:r>
            <a:r>
              <a:rPr lang="en-NO" dirty="0"/>
              <a:t> tillegg til andre ting vi ikke skriver </a:t>
            </a:r>
            <a:r>
              <a:rPr lang="en-GB" dirty="0"/>
              <a:t>I</a:t>
            </a:r>
            <a:r>
              <a:rPr lang="en-NO" dirty="0"/>
              <a:t> yamlen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3455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PRO-</a:t>
            </a:r>
            <a:r>
              <a:rPr lang="nb-NO" dirty="0" err="1"/>
              <a:t>tip</a:t>
            </a:r>
            <a:r>
              <a:rPr lang="nb-NO" dirty="0"/>
              <a:t>; Bruk </a:t>
            </a:r>
            <a:r>
              <a:rPr lang="nb-NO" dirty="0" err="1"/>
              <a:t>autocomplete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65549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1412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9070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Nå skal vi se litt på hvordan kubernetes tar våre kommandoer og YAML-filer og gjør om til kjørende containere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80640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noProof="0" dirty="0"/>
              <a:t>Pod er de minste delene vi kontrollerer i Kubernetes. Består av én </a:t>
            </a:r>
            <a:r>
              <a:rPr lang="nb-NO" noProof="0" dirty="0" err="1"/>
              <a:t>hovedcontainer</a:t>
            </a:r>
            <a:r>
              <a:rPr lang="nb-NO" noProof="0" dirty="0"/>
              <a:t> og eventuelle støttecontainere som loggere. Støttecontainere skal styrke </a:t>
            </a:r>
            <a:r>
              <a:rPr lang="nb-NO" noProof="0" dirty="0" err="1"/>
              <a:t>hovedcontaineren</a:t>
            </a:r>
            <a:r>
              <a:rPr lang="nb-NO" noProof="0" dirty="0"/>
              <a:t>, og ikke være en </a:t>
            </a:r>
            <a:r>
              <a:rPr lang="nb-NO" noProof="0" dirty="0" err="1"/>
              <a:t>standalone</a:t>
            </a:r>
            <a:r>
              <a:rPr lang="nb-NO" noProof="0" dirty="0"/>
              <a:t> greie. </a:t>
            </a:r>
          </a:p>
          <a:p>
            <a:br>
              <a:rPr lang="nb-NO" noProof="0" dirty="0"/>
            </a:br>
            <a:r>
              <a:rPr lang="nb-NO" noProof="0" dirty="0"/>
              <a:t>HUSK! PODS deler nettverk og fil-lagring. Om du bundler flere ’apper’ i en pod mister du </a:t>
            </a:r>
            <a:r>
              <a:rPr lang="nb-NO" noProof="0" dirty="0" err="1"/>
              <a:t>skalerbarhet</a:t>
            </a:r>
            <a:r>
              <a:rPr lang="nb-NO" noProof="0" dirty="0"/>
              <a:t>, og lager krasj i filer og porter.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7429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Pods</a:t>
            </a:r>
            <a:r>
              <a:rPr lang="nb-NO" dirty="0"/>
              <a:t> kjører i ulike noder. </a:t>
            </a:r>
          </a:p>
          <a:p>
            <a:endParaRPr lang="nb-NO" dirty="0"/>
          </a:p>
          <a:p>
            <a:r>
              <a:rPr lang="nb-NO" dirty="0"/>
              <a:t>Kubernetes vil automatisk velge en node </a:t>
            </a:r>
            <a:r>
              <a:rPr lang="nb-NO" dirty="0" err="1"/>
              <a:t>utifra</a:t>
            </a:r>
            <a:r>
              <a:rPr lang="nb-NO" dirty="0"/>
              <a:t> tilgjengelige ressurser og eventuelt innmeldte ressurser i poden. </a:t>
            </a:r>
          </a:p>
          <a:p>
            <a:endParaRPr lang="nb-NO" dirty="0"/>
          </a:p>
          <a:p>
            <a:r>
              <a:rPr lang="nb-NO" dirty="0"/>
              <a:t>Du trenger egentlig ikke å bry deg om nodes. Kubernetes gir alle </a:t>
            </a:r>
            <a:r>
              <a:rPr lang="nb-NO" dirty="0" err="1"/>
              <a:t>pods</a:t>
            </a:r>
            <a:r>
              <a:rPr lang="nb-NO" dirty="0"/>
              <a:t> egne IP-adresser og har intern DNS som lar deg bruke </a:t>
            </a:r>
            <a:r>
              <a:rPr lang="nb-NO" dirty="0" err="1"/>
              <a:t>pods</a:t>
            </a:r>
            <a:r>
              <a:rPr lang="nb-NO" dirty="0"/>
              <a:t> på tvers av ulike noder </a:t>
            </a:r>
            <a:r>
              <a:rPr lang="nb-NO" dirty="0" err="1"/>
              <a:t>læll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08115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 systems, </a:t>
            </a:r>
            <a:r>
              <a:rPr lang="en-US" dirty="0" err="1"/>
              <a:t>Kubelet</a:t>
            </a:r>
            <a:r>
              <a:rPr lang="en-US" dirty="0"/>
              <a:t> &amp; </a:t>
            </a:r>
            <a:r>
              <a:rPr lang="en-US" dirty="0" err="1"/>
              <a:t>Kube</a:t>
            </a:r>
            <a:r>
              <a:rPr lang="en-US" dirty="0"/>
              <a:t>-proxy</a:t>
            </a:r>
          </a:p>
          <a:p>
            <a:endParaRPr lang="en-US" dirty="0"/>
          </a:p>
          <a:p>
            <a:r>
              <a:rPr lang="en-US" dirty="0" err="1"/>
              <a:t>APIet</a:t>
            </a:r>
            <a:r>
              <a:rPr lang="en-US" dirty="0"/>
              <a:t> er der vi </a:t>
            </a:r>
            <a:r>
              <a:rPr lang="en-US" dirty="0" err="1"/>
              <a:t>kommer</a:t>
            </a:r>
            <a:r>
              <a:rPr lang="en-US" dirty="0"/>
              <a:t> inn med for </a:t>
            </a:r>
            <a:r>
              <a:rPr lang="en-US" dirty="0" err="1"/>
              <a:t>eksempel</a:t>
            </a:r>
            <a:r>
              <a:rPr lang="en-US" dirty="0"/>
              <a:t> </a:t>
            </a:r>
            <a:r>
              <a:rPr lang="en-US" dirty="0" err="1"/>
              <a:t>kubectl-kommandoer</a:t>
            </a:r>
            <a:r>
              <a:rPr lang="en-US" dirty="0"/>
              <a:t>.</a:t>
            </a:r>
          </a:p>
          <a:p>
            <a:r>
              <a:rPr lang="en-US" dirty="0"/>
              <a:t>Det </a:t>
            </a:r>
            <a:r>
              <a:rPr lang="en-US" dirty="0" err="1"/>
              <a:t>viktigste</a:t>
            </a:r>
            <a:r>
              <a:rPr lang="en-US" dirty="0"/>
              <a:t> er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vite</a:t>
            </a:r>
            <a:r>
              <a:rPr lang="en-US" dirty="0"/>
              <a:t> at Control Plane er </a:t>
            </a:r>
            <a:r>
              <a:rPr lang="en-US" dirty="0" err="1"/>
              <a:t>delen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kontrollerer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orkestrerer</a:t>
            </a:r>
            <a:r>
              <a:rPr lang="en-US" dirty="0"/>
              <a:t> </a:t>
            </a:r>
            <a:r>
              <a:rPr lang="en-US" dirty="0" err="1"/>
              <a:t>clusteret</a:t>
            </a:r>
            <a:r>
              <a:rPr lang="en-US" dirty="0"/>
              <a:t>. ETCD </a:t>
            </a:r>
            <a:r>
              <a:rPr lang="en-US" dirty="0" err="1"/>
              <a:t>lagrer</a:t>
            </a:r>
            <a:r>
              <a:rPr lang="en-US" dirty="0"/>
              <a:t> </a:t>
            </a:r>
            <a:r>
              <a:rPr lang="en-US" dirty="0" err="1"/>
              <a:t>ønsket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aktuell</a:t>
            </a:r>
            <a:r>
              <a:rPr lang="en-US" dirty="0"/>
              <a:t> </a:t>
            </a:r>
            <a:r>
              <a:rPr lang="en-US" dirty="0" err="1"/>
              <a:t>tilstand</a:t>
            </a:r>
            <a:r>
              <a:rPr lang="en-US" dirty="0"/>
              <a:t>, Scheduler spinner </a:t>
            </a:r>
            <a:r>
              <a:rPr lang="en-US" dirty="0" err="1"/>
              <a:t>opp</a:t>
            </a:r>
            <a:r>
              <a:rPr lang="en-US" dirty="0"/>
              <a:t> </a:t>
            </a:r>
            <a:r>
              <a:rPr lang="en-US" dirty="0" err="1"/>
              <a:t>ressurser</a:t>
            </a:r>
            <a:r>
              <a:rPr lang="en-US" dirty="0"/>
              <a:t> hos nodes, Control Manager </a:t>
            </a:r>
            <a:r>
              <a:rPr lang="en-US" dirty="0" err="1"/>
              <a:t>styrer</a:t>
            </a:r>
            <a:r>
              <a:rPr lang="en-US" dirty="0"/>
              <a:t> ting </a:t>
            </a:r>
            <a:r>
              <a:rPr lang="en-US" dirty="0" err="1"/>
              <a:t>og</a:t>
            </a:r>
            <a:r>
              <a:rPr lang="en-US" dirty="0"/>
              <a:t> API Server er den alle </a:t>
            </a:r>
            <a:r>
              <a:rPr lang="en-US" dirty="0" err="1"/>
              <a:t>snakker</a:t>
            </a:r>
            <a:r>
              <a:rPr lang="en-US" dirty="0"/>
              <a:t> </a:t>
            </a:r>
            <a:r>
              <a:rPr lang="en-US" dirty="0" err="1"/>
              <a:t>sammen</a:t>
            </a:r>
            <a:r>
              <a:rPr lang="en-US" dirty="0"/>
              <a:t> via. </a:t>
            </a:r>
          </a:p>
          <a:p>
            <a:endParaRPr lang="en-US" dirty="0"/>
          </a:p>
          <a:p>
            <a:r>
              <a:rPr lang="en-US" dirty="0" err="1"/>
              <a:t>CtrlManager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API-Server </a:t>
            </a:r>
            <a:r>
              <a:rPr lang="en-US" dirty="0" err="1"/>
              <a:t>går</a:t>
            </a:r>
            <a:r>
              <a:rPr lang="en-US" dirty="0"/>
              <a:t> I </a:t>
            </a:r>
            <a:r>
              <a:rPr lang="en-US" dirty="0" err="1"/>
              <a:t>en</a:t>
            </a:r>
            <a:r>
              <a:rPr lang="en-US" dirty="0"/>
              <a:t> loop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sjekker</a:t>
            </a:r>
            <a:r>
              <a:rPr lang="en-US" dirty="0"/>
              <a:t> om ting er </a:t>
            </a:r>
            <a:r>
              <a:rPr lang="en-US" dirty="0" err="1"/>
              <a:t>som</a:t>
            </a:r>
            <a:r>
              <a:rPr lang="en-US" dirty="0"/>
              <a:t> de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lagrer</a:t>
            </a:r>
            <a:r>
              <a:rPr lang="en-US" dirty="0"/>
              <a:t> </a:t>
            </a:r>
            <a:r>
              <a:rPr lang="en-US" dirty="0" err="1"/>
              <a:t>dette</a:t>
            </a:r>
            <a:r>
              <a:rPr lang="en-US" dirty="0"/>
              <a:t> I </a:t>
            </a:r>
            <a:r>
              <a:rPr lang="en-US" dirty="0" err="1"/>
              <a:t>etcd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8105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FB5860C-1F91-B141-B7E4-3B040838B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BB1B24D4-46DA-5442-88C6-1D3BBEB52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6394"/>
            <a:ext cx="9144000" cy="154078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pic>
        <p:nvPicPr>
          <p:cNvPr id="15" name="Bilde 14">
            <a:extLst>
              <a:ext uri="{FF2B5EF4-FFF2-40B4-BE49-F238E27FC236}">
                <a16:creationId xmlns:a16="http://schemas.microsoft.com/office/drawing/2014/main" id="{4612036A-FC8A-FD4B-9DBB-AC8633402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6344" y="5923701"/>
            <a:ext cx="1691769" cy="42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8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unkter -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2257631-A312-B045-BE45-1EFABEAEA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512" y="368300"/>
            <a:ext cx="3371168" cy="1584325"/>
          </a:xfrm>
        </p:spPr>
        <p:txBody>
          <a:bodyPr>
            <a:normAutofit/>
          </a:bodyPr>
          <a:lstStyle>
            <a:lvl1pPr>
              <a:defRPr sz="2600" b="0" i="0">
                <a:solidFill>
                  <a:schemeClr val="accent6">
                    <a:lumMod val="10000"/>
                    <a:lumOff val="90000"/>
                  </a:schemeClr>
                </a:solidFill>
                <a:latin typeface="Recoleta Medium" pitchFamily="2" charset="77"/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49044786-5D84-5745-BD0A-00454A052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A4C2B717-EB2E-5E48-9E4B-E1BBDD54B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70AA889A-9757-B041-90B9-26FAAC13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23" name="Plassholder for tekst 22">
            <a:extLst>
              <a:ext uri="{FF2B5EF4-FFF2-40B4-BE49-F238E27FC236}">
                <a16:creationId xmlns:a16="http://schemas.microsoft.com/office/drawing/2014/main" id="{E365F2DD-745D-7742-B0D8-48314E539A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4677" y="2141754"/>
            <a:ext cx="3367004" cy="1319902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rgbClr val="F9F6EF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5" name="Plassholder for tekst 24">
            <a:extLst>
              <a:ext uri="{FF2B5EF4-FFF2-40B4-BE49-F238E27FC236}">
                <a16:creationId xmlns:a16="http://schemas.microsoft.com/office/drawing/2014/main" id="{C0CAE400-3BEC-BB43-A492-E0A3C28162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9673" y="570726"/>
            <a:ext cx="3789984" cy="36830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Graphik-Medium" panose="020B0503030202060203" pitchFamily="34" charset="0"/>
              </a:defRPr>
            </a:lvl1pPr>
          </a:lstStyle>
          <a:p>
            <a:pPr lvl="0"/>
            <a:r>
              <a:rPr lang="nb-NO" dirty="0"/>
              <a:t>Klikk for å redigere tittel</a:t>
            </a:r>
          </a:p>
        </p:txBody>
      </p:sp>
      <p:sp>
        <p:nvSpPr>
          <p:cNvPr id="27" name="Plassholder for tekst 26">
            <a:extLst>
              <a:ext uri="{FF2B5EF4-FFF2-40B4-BE49-F238E27FC236}">
                <a16:creationId xmlns:a16="http://schemas.microsoft.com/office/drawing/2014/main" id="{30B0B1E8-DB4B-C64A-9402-9B8A5F07A0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29673" y="992509"/>
            <a:ext cx="3789984" cy="114924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6" name="Plassholder for tekst 24">
            <a:extLst>
              <a:ext uri="{FF2B5EF4-FFF2-40B4-BE49-F238E27FC236}">
                <a16:creationId xmlns:a16="http://schemas.microsoft.com/office/drawing/2014/main" id="{0F8748C1-3FE3-1748-A85F-F640A865B2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9673" y="2432594"/>
            <a:ext cx="3789984" cy="36830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Graphik-Medium" panose="020B0503030202060203" pitchFamily="34" charset="0"/>
              </a:defRPr>
            </a:lvl1pPr>
          </a:lstStyle>
          <a:p>
            <a:pPr lvl="0"/>
            <a:r>
              <a:rPr lang="nb-NO" dirty="0"/>
              <a:t>Klikk for å redigere tittel</a:t>
            </a:r>
          </a:p>
        </p:txBody>
      </p:sp>
      <p:sp>
        <p:nvSpPr>
          <p:cNvPr id="37" name="Plassholder for tekst 26">
            <a:extLst>
              <a:ext uri="{FF2B5EF4-FFF2-40B4-BE49-F238E27FC236}">
                <a16:creationId xmlns:a16="http://schemas.microsoft.com/office/drawing/2014/main" id="{85C4292E-4113-E642-8260-4E6C12F00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29673" y="2854377"/>
            <a:ext cx="3789984" cy="114924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8" name="Plassholder for tekst 24">
            <a:extLst>
              <a:ext uri="{FF2B5EF4-FFF2-40B4-BE49-F238E27FC236}">
                <a16:creationId xmlns:a16="http://schemas.microsoft.com/office/drawing/2014/main" id="{EC1C720A-B9B7-E647-9B64-9973B91FE3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29673" y="4294462"/>
            <a:ext cx="3789984" cy="36830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Graphik-Medium" panose="020B0503030202060203" pitchFamily="34" charset="0"/>
              </a:defRPr>
            </a:lvl1pPr>
          </a:lstStyle>
          <a:p>
            <a:pPr lvl="0"/>
            <a:r>
              <a:rPr lang="nb-NO" dirty="0"/>
              <a:t>Klikk for å redigere tittel</a:t>
            </a:r>
          </a:p>
        </p:txBody>
      </p:sp>
      <p:sp>
        <p:nvSpPr>
          <p:cNvPr id="39" name="Plassholder for tekst 26">
            <a:extLst>
              <a:ext uri="{FF2B5EF4-FFF2-40B4-BE49-F238E27FC236}">
                <a16:creationId xmlns:a16="http://schemas.microsoft.com/office/drawing/2014/main" id="{C1F034BD-B095-4B4D-81CF-B1001804AF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9673" y="4716245"/>
            <a:ext cx="3789984" cy="114924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67458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definert oppsett">
    <p:bg>
      <p:bgPr>
        <a:solidFill>
          <a:srgbClr val="F9F6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3DE9FED3-275B-5841-8C2D-16AAC34444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77" t="10241" r="-16063" b="4139"/>
          <a:stretch/>
        </p:blipFill>
        <p:spPr>
          <a:xfrm rot="2498739">
            <a:off x="-4251506" y="-588082"/>
            <a:ext cx="10614561" cy="9119791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5DB0B2EE-F14C-FE48-B50C-B3E813E16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5" y="0"/>
            <a:ext cx="2725660" cy="6858000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AB9813C1-011F-EE40-BEA9-528F05AD0D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6560" y="711201"/>
            <a:ext cx="6054445" cy="55473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nb-NO" dirty="0"/>
              <a:t>Klikk for å legge til tekst.</a:t>
            </a:r>
          </a:p>
        </p:txBody>
      </p:sp>
    </p:spTree>
    <p:extLst>
      <p:ext uri="{BB962C8B-B14F-4D97-AF65-F5344CB8AC3E}">
        <p14:creationId xmlns:p14="http://schemas.microsoft.com/office/powerpoint/2010/main" val="1411283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514A4B9-8C9F-C148-AC76-D40D2767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5" y="368300"/>
            <a:ext cx="10927118" cy="1152525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6517E1F-E0ED-0946-997E-A28A84958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996" y="1952625"/>
            <a:ext cx="5184000" cy="4224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784EF93D-BEE1-124A-9B31-011A2D63F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6513" y="1952625"/>
            <a:ext cx="5184000" cy="4224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05329244-FD41-AA42-B78E-3D3280734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t>26.09.2024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3BED354C-70BD-6342-8029-CF69E6D7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F0C93CC5-7B77-DC47-852C-EE334045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82BA-D8F0-844A-8BC2-951C735C132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0939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F169EBA-A531-5A41-BDF2-B03596D8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64" y="374457"/>
            <a:ext cx="10714393" cy="115570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D85E1B0C-6D6B-9645-945C-EF0F10DBA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665" y="1952625"/>
            <a:ext cx="5184000" cy="552450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latin typeface="Graphik-Medium" panose="020B05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04D14446-6747-9E45-9CF6-E40B3B3C3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220" y="2640563"/>
            <a:ext cx="5184000" cy="35491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560F9B0D-5E66-1346-940D-FA5C2009C7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6806" y="1952623"/>
            <a:ext cx="5184000" cy="552451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latin typeface="Graphik-Medium" panose="020B05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51AF9A47-2731-4D47-B76C-42E6BAED50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6805" y="2640563"/>
            <a:ext cx="5184000" cy="35491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1C60407B-8C49-AC45-9761-08C7EA1EE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t>26.09.2024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3F50410A-29DE-E74D-8798-8C44DE1C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A21808E8-EA32-A749-8299-418A89EE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82BA-D8F0-844A-8BC2-951C735C132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6382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CD898C0-75D1-CD46-9673-DEC3AC1C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8A183A5C-875E-3C40-A4A9-6F7257592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t>26.09.2024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3748E51-852A-354E-B45A-56ABB4E7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DD0502A-010E-FE44-91DB-F02C9CD8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82BA-D8F0-844A-8BC2-951C735C132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7668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00D799B-E4C2-EE40-A802-1C72F95F9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92" y="369360"/>
            <a:ext cx="3939164" cy="115146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A96DED63-4ECF-9043-BF55-6D3CE751D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025" y="1530922"/>
            <a:ext cx="3941568" cy="421704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FFF7757D-AC03-AE45-830B-62D8EBCAF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t>26.09.2024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61D738F-1992-1840-9B33-051A111D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6BB7E6F0-2DFA-A644-B621-A9BB9507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82BA-D8F0-844A-8BC2-951C735C1322}" type="slidenum">
              <a:rPr lang="nb-NO" smtClean="0"/>
              <a:t>‹#›</a:t>
            </a:fld>
            <a:endParaRPr lang="nb-NO"/>
          </a:p>
        </p:txBody>
      </p:sp>
      <p:sp>
        <p:nvSpPr>
          <p:cNvPr id="23" name="Plassholder for bilde 22">
            <a:extLst>
              <a:ext uri="{FF2B5EF4-FFF2-40B4-BE49-F238E27FC236}">
                <a16:creationId xmlns:a16="http://schemas.microsoft.com/office/drawing/2014/main" id="{07512395-6537-2740-A8E8-0CA571820B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667" y="2332926"/>
            <a:ext cx="3498297" cy="3482919"/>
          </a:xfrm>
          <a:custGeom>
            <a:avLst/>
            <a:gdLst>
              <a:gd name="connsiteX0" fmla="*/ 1867246 w 4038224"/>
              <a:gd name="connsiteY0" fmla="*/ 101 h 4020472"/>
              <a:gd name="connsiteX1" fmla="*/ 2542764 w 4038224"/>
              <a:gd name="connsiteY1" fmla="*/ 96741 h 4020472"/>
              <a:gd name="connsiteX2" fmla="*/ 3985295 w 4038224"/>
              <a:gd name="connsiteY2" fmla="*/ 1907937 h 4020472"/>
              <a:gd name="connsiteX3" fmla="*/ 72118 w 4038224"/>
              <a:gd name="connsiteY3" fmla="*/ 2474751 h 4020472"/>
              <a:gd name="connsiteX4" fmla="*/ 1867246 w 4038224"/>
              <a:gd name="connsiteY4" fmla="*/ 101 h 402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8224" h="4020472">
                <a:moveTo>
                  <a:pt x="1867246" y="101"/>
                </a:moveTo>
                <a:cubicBezTo>
                  <a:pt x="2104810" y="-2102"/>
                  <a:pt x="2336610" y="31799"/>
                  <a:pt x="2542764" y="96741"/>
                </a:cubicBezTo>
                <a:cubicBezTo>
                  <a:pt x="3453799" y="383732"/>
                  <a:pt x="4254611" y="648133"/>
                  <a:pt x="3985295" y="1907937"/>
                </a:cubicBezTo>
                <a:cubicBezTo>
                  <a:pt x="3504553" y="4156770"/>
                  <a:pt x="600846" y="5001335"/>
                  <a:pt x="72118" y="2474751"/>
                </a:cubicBezTo>
                <a:cubicBezTo>
                  <a:pt x="-299871" y="697162"/>
                  <a:pt x="837801" y="9648"/>
                  <a:pt x="1867246" y="10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nb-NO" dirty="0"/>
              <a:t>Klikk og velg et bilde som fyll</a:t>
            </a:r>
          </a:p>
        </p:txBody>
      </p:sp>
      <p:sp>
        <p:nvSpPr>
          <p:cNvPr id="25" name="Plassholder for tekst 24">
            <a:extLst>
              <a:ext uri="{FF2B5EF4-FFF2-40B4-BE49-F238E27FC236}">
                <a16:creationId xmlns:a16="http://schemas.microsoft.com/office/drawing/2014/main" id="{CAA799DF-6970-9742-BE2F-4D195D1B7F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93971" y="1960788"/>
            <a:ext cx="5763519" cy="3917497"/>
          </a:xfrm>
        </p:spPr>
        <p:txBody>
          <a:bodyPr/>
          <a:lstStyle>
            <a:lvl3pPr marL="357188" indent="-268288">
              <a:tabLst/>
              <a:defRPr/>
            </a:lvl3pPr>
            <a:lvl4pPr marL="357188" indent="-179388">
              <a:buFont typeface="Arial" panose="020B0604020202020204" pitchFamily="34" charset="0"/>
              <a:buChar char="•"/>
              <a:tabLst/>
              <a:defRPr sz="1400"/>
            </a:lvl4pPr>
            <a:lvl5pPr marL="715963" indent="-179388">
              <a:tabLst/>
              <a:defRPr/>
            </a:lvl5pPr>
          </a:lstStyle>
          <a:p>
            <a:pPr lvl="3"/>
            <a:r>
              <a:rPr lang="nb-NO" dirty="0"/>
              <a:t>Skriv inn punktliste </a:t>
            </a:r>
          </a:p>
        </p:txBody>
      </p:sp>
    </p:spTree>
    <p:extLst>
      <p:ext uri="{BB962C8B-B14F-4D97-AF65-F5344CB8AC3E}">
        <p14:creationId xmlns:p14="http://schemas.microsoft.com/office/powerpoint/2010/main" val="2931722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227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C3B502C-637D-7345-9312-8BB4473CC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943" y="368300"/>
            <a:ext cx="5646546" cy="1152525"/>
          </a:xfrm>
        </p:spPr>
        <p:txBody>
          <a:bodyPr/>
          <a:lstStyle>
            <a:lvl1pPr algn="r">
              <a:defRPr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48BFFB70-7C52-0941-A9B7-9721E57DD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27290114-EB7F-ED40-86BD-F27B3AFFB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9AD3FF06-8EBE-7949-B1C5-2D0798CE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6CDAA2C5-7E91-C04D-BC0F-0E249144A4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61682" y="2794872"/>
            <a:ext cx="2200566" cy="2092758"/>
          </a:xfrm>
          <a:custGeom>
            <a:avLst/>
            <a:gdLst>
              <a:gd name="connsiteX0" fmla="*/ 1822042 w 3556002"/>
              <a:gd name="connsiteY0" fmla="*/ 10 h 3632198"/>
              <a:gd name="connsiteX1" fmla="*/ 3534722 w 3556002"/>
              <a:gd name="connsiteY1" fmla="*/ 1308495 h 3632198"/>
              <a:gd name="connsiteX2" fmla="*/ 2548769 w 3556002"/>
              <a:gd name="connsiteY2" fmla="*/ 3142100 h 3632198"/>
              <a:gd name="connsiteX3" fmla="*/ 751095 w 3556002"/>
              <a:gd name="connsiteY3" fmla="*/ 3456590 h 3632198"/>
              <a:gd name="connsiteX4" fmla="*/ 55825 w 3556002"/>
              <a:gd name="connsiteY4" fmla="*/ 1422862 h 3632198"/>
              <a:gd name="connsiteX5" fmla="*/ 1822042 w 3556002"/>
              <a:gd name="connsiteY5" fmla="*/ 10 h 363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6002" h="3632198">
                <a:moveTo>
                  <a:pt x="1822042" y="10"/>
                </a:moveTo>
                <a:cubicBezTo>
                  <a:pt x="2607414" y="-2849"/>
                  <a:pt x="3399575" y="636623"/>
                  <a:pt x="3534722" y="1308495"/>
                </a:cubicBezTo>
                <a:cubicBezTo>
                  <a:pt x="3669013" y="1980376"/>
                  <a:pt x="3147137" y="2685603"/>
                  <a:pt x="2548769" y="3142100"/>
                </a:cubicBezTo>
                <a:cubicBezTo>
                  <a:pt x="1950391" y="3598588"/>
                  <a:pt x="1275521" y="3806346"/>
                  <a:pt x="751095" y="3456590"/>
                </a:cubicBezTo>
                <a:cubicBezTo>
                  <a:pt x="227517" y="3106834"/>
                  <a:pt x="-146465" y="2198613"/>
                  <a:pt x="55825" y="1422862"/>
                </a:cubicBezTo>
                <a:cubicBezTo>
                  <a:pt x="258116" y="646153"/>
                  <a:pt x="1036680" y="2869"/>
                  <a:pt x="1822042" y="1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Legg til bilde av person</a:t>
            </a:r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7383B00E-CB60-5E49-B4F2-2F6F597C5F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474" y="1873955"/>
            <a:ext cx="2102983" cy="675833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0" i="0"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Navn på person</a:t>
            </a:r>
          </a:p>
        </p:txBody>
      </p:sp>
      <p:sp>
        <p:nvSpPr>
          <p:cNvPr id="27" name="Plassholder for bilde 26">
            <a:extLst>
              <a:ext uri="{FF2B5EF4-FFF2-40B4-BE49-F238E27FC236}">
                <a16:creationId xmlns:a16="http://schemas.microsoft.com/office/drawing/2014/main" id="{8AEA76CF-161F-FC48-9471-E799AB28608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80877" y="2179488"/>
            <a:ext cx="2242360" cy="2228850"/>
          </a:xfrm>
          <a:custGeom>
            <a:avLst/>
            <a:gdLst>
              <a:gd name="connsiteX0" fmla="*/ 943017 w 2498727"/>
              <a:gd name="connsiteY0" fmla="*/ 28 h 2552270"/>
              <a:gd name="connsiteX1" fmla="*/ 1410658 w 2498727"/>
              <a:gd name="connsiteY1" fmla="*/ 60586 h 2552270"/>
              <a:gd name="connsiteX2" fmla="*/ 2248980 w 2498727"/>
              <a:gd name="connsiteY2" fmla="*/ 593191 h 2552270"/>
              <a:gd name="connsiteX3" fmla="*/ 2481649 w 2498727"/>
              <a:gd name="connsiteY3" fmla="*/ 1388167 h 2552270"/>
              <a:gd name="connsiteX4" fmla="*/ 1868118 w 2498727"/>
              <a:gd name="connsiteY4" fmla="*/ 2101639 h 2552270"/>
              <a:gd name="connsiteX5" fmla="*/ 781380 w 2498727"/>
              <a:gd name="connsiteY5" fmla="*/ 2535591 h 2552270"/>
              <a:gd name="connsiteX6" fmla="*/ 64766 w 2498727"/>
              <a:gd name="connsiteY6" fmla="*/ 1503981 h 2552270"/>
              <a:gd name="connsiteX7" fmla="*/ 245889 w 2498727"/>
              <a:gd name="connsiteY7" fmla="*/ 222871 h 2552270"/>
              <a:gd name="connsiteX8" fmla="*/ 943017 w 2498727"/>
              <a:gd name="connsiteY8" fmla="*/ 28 h 255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727" h="2552270">
                <a:moveTo>
                  <a:pt x="943017" y="28"/>
                </a:moveTo>
                <a:cubicBezTo>
                  <a:pt x="1103402" y="937"/>
                  <a:pt x="1265688" y="24126"/>
                  <a:pt x="1410658" y="60586"/>
                </a:cubicBezTo>
                <a:cubicBezTo>
                  <a:pt x="1797960" y="157814"/>
                  <a:pt x="2062845" y="349408"/>
                  <a:pt x="2248980" y="593191"/>
                </a:cubicBezTo>
                <a:cubicBezTo>
                  <a:pt x="2435114" y="836977"/>
                  <a:pt x="2542500" y="1132947"/>
                  <a:pt x="2481649" y="1388167"/>
                </a:cubicBezTo>
                <a:cubicBezTo>
                  <a:pt x="2421512" y="1642672"/>
                  <a:pt x="2193139" y="1856428"/>
                  <a:pt x="1868118" y="2101639"/>
                </a:cubicBezTo>
                <a:cubicBezTo>
                  <a:pt x="1543104" y="2346858"/>
                  <a:pt x="1122149" y="2623525"/>
                  <a:pt x="781380" y="2535591"/>
                </a:cubicBezTo>
                <a:cubicBezTo>
                  <a:pt x="440614" y="2447658"/>
                  <a:pt x="180742" y="1995119"/>
                  <a:pt x="64766" y="1503981"/>
                </a:cubicBezTo>
                <a:cubicBezTo>
                  <a:pt x="-51210" y="1013558"/>
                  <a:pt x="-23290" y="485956"/>
                  <a:pt x="245889" y="222871"/>
                </a:cubicBezTo>
                <a:cubicBezTo>
                  <a:pt x="413678" y="58889"/>
                  <a:pt x="675708" y="-1487"/>
                  <a:pt x="943017" y="2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Legg til bilde av person</a:t>
            </a:r>
          </a:p>
        </p:txBody>
      </p:sp>
      <p:sp>
        <p:nvSpPr>
          <p:cNvPr id="28" name="Plassholder for tekst 12">
            <a:extLst>
              <a:ext uri="{FF2B5EF4-FFF2-40B4-BE49-F238E27FC236}">
                <a16:creationId xmlns:a16="http://schemas.microsoft.com/office/drawing/2014/main" id="{236AC4F8-D0F5-0040-A3E8-CB3BE6A3A8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4234" y="1345931"/>
            <a:ext cx="2102983" cy="675833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0" i="0"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Navn på person</a:t>
            </a:r>
          </a:p>
        </p:txBody>
      </p:sp>
      <p:sp>
        <p:nvSpPr>
          <p:cNvPr id="30" name="Plassholder for tekst 12">
            <a:extLst>
              <a:ext uri="{FF2B5EF4-FFF2-40B4-BE49-F238E27FC236}">
                <a16:creationId xmlns:a16="http://schemas.microsoft.com/office/drawing/2014/main" id="{B39DD0F0-E3BC-8144-8CB7-42485F0AA4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2475" y="2745886"/>
            <a:ext cx="2102983" cy="675833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0" i="0"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Navn på person</a:t>
            </a:r>
          </a:p>
        </p:txBody>
      </p:sp>
      <p:sp>
        <p:nvSpPr>
          <p:cNvPr id="32" name="Plassholder for tekst 12">
            <a:extLst>
              <a:ext uri="{FF2B5EF4-FFF2-40B4-BE49-F238E27FC236}">
                <a16:creationId xmlns:a16="http://schemas.microsoft.com/office/drawing/2014/main" id="{5AEA5A91-913C-6949-B3F3-9DD0B3DA59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35536" y="2618080"/>
            <a:ext cx="2102983" cy="675833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0" i="0"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Navn på person</a:t>
            </a:r>
          </a:p>
        </p:txBody>
      </p:sp>
      <p:sp>
        <p:nvSpPr>
          <p:cNvPr id="43" name="Plassholder for bilde 42">
            <a:extLst>
              <a:ext uri="{FF2B5EF4-FFF2-40B4-BE49-F238E27FC236}">
                <a16:creationId xmlns:a16="http://schemas.microsoft.com/office/drawing/2014/main" id="{130C2898-6057-1640-A282-B8E382C4CC6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57576" y="3556807"/>
            <a:ext cx="2132781" cy="2050219"/>
          </a:xfrm>
          <a:custGeom>
            <a:avLst/>
            <a:gdLst>
              <a:gd name="connsiteX0" fmla="*/ 987513 w 1868503"/>
              <a:gd name="connsiteY0" fmla="*/ 0 h 1735229"/>
              <a:gd name="connsiteX1" fmla="*/ 1868503 w 1868503"/>
              <a:gd name="connsiteY1" fmla="*/ 914058 h 1735229"/>
              <a:gd name="connsiteX2" fmla="*/ 987513 w 1868503"/>
              <a:gd name="connsiteY2" fmla="*/ 1735229 h 1735229"/>
              <a:gd name="connsiteX3" fmla="*/ 0 w 1868503"/>
              <a:gd name="connsiteY3" fmla="*/ 914058 h 1735229"/>
              <a:gd name="connsiteX4" fmla="*/ 987513 w 1868503"/>
              <a:gd name="connsiteY4" fmla="*/ 0 h 173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8503" h="1735229">
                <a:moveTo>
                  <a:pt x="987513" y="0"/>
                </a:moveTo>
                <a:cubicBezTo>
                  <a:pt x="1474489" y="0"/>
                  <a:pt x="1868503" y="409668"/>
                  <a:pt x="1868503" y="914058"/>
                </a:cubicBezTo>
                <a:cubicBezTo>
                  <a:pt x="1868503" y="1393459"/>
                  <a:pt x="1450365" y="1735229"/>
                  <a:pt x="987513" y="1735229"/>
                </a:cubicBezTo>
                <a:cubicBezTo>
                  <a:pt x="492959" y="1735229"/>
                  <a:pt x="0" y="1426301"/>
                  <a:pt x="0" y="914058"/>
                </a:cubicBezTo>
                <a:cubicBezTo>
                  <a:pt x="0" y="378358"/>
                  <a:pt x="470312" y="0"/>
                  <a:pt x="9875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Legg til bilde av person</a:t>
            </a:r>
          </a:p>
        </p:txBody>
      </p:sp>
      <p:sp>
        <p:nvSpPr>
          <p:cNvPr id="48" name="Plassholder for bilde 47">
            <a:extLst>
              <a:ext uri="{FF2B5EF4-FFF2-40B4-BE49-F238E27FC236}">
                <a16:creationId xmlns:a16="http://schemas.microsoft.com/office/drawing/2014/main" id="{4CF5E37A-387D-4F49-9E74-80CC753288E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55705" y="3429000"/>
            <a:ext cx="2062645" cy="2050218"/>
          </a:xfrm>
          <a:custGeom>
            <a:avLst/>
            <a:gdLst>
              <a:gd name="connsiteX0" fmla="*/ 962646 w 1745748"/>
              <a:gd name="connsiteY0" fmla="*/ 103 h 1735230"/>
              <a:gd name="connsiteX1" fmla="*/ 1625042 w 1745748"/>
              <a:gd name="connsiteY1" fmla="*/ 270152 h 1735230"/>
              <a:gd name="connsiteX2" fmla="*/ 1666317 w 1745748"/>
              <a:gd name="connsiteY2" fmla="*/ 1115303 h 1735230"/>
              <a:gd name="connsiteX3" fmla="*/ 1168625 w 1745748"/>
              <a:gd name="connsiteY3" fmla="*/ 1607494 h 1735230"/>
              <a:gd name="connsiteX4" fmla="*/ 503375 w 1745748"/>
              <a:gd name="connsiteY4" fmla="*/ 1693090 h 1735230"/>
              <a:gd name="connsiteX5" fmla="*/ 14673 w 1745748"/>
              <a:gd name="connsiteY5" fmla="*/ 1122539 h 1735230"/>
              <a:gd name="connsiteX6" fmla="*/ 226925 w 1745748"/>
              <a:gd name="connsiteY6" fmla="*/ 389132 h 1735230"/>
              <a:gd name="connsiteX7" fmla="*/ 855480 w 1745748"/>
              <a:gd name="connsiteY7" fmla="*/ 5382 h 1735230"/>
              <a:gd name="connsiteX8" fmla="*/ 962646 w 1745748"/>
              <a:gd name="connsiteY8" fmla="*/ 103 h 173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5748" h="1735230">
                <a:moveTo>
                  <a:pt x="962646" y="103"/>
                </a:moveTo>
                <a:cubicBezTo>
                  <a:pt x="1214461" y="-2962"/>
                  <a:pt x="1473181" y="62275"/>
                  <a:pt x="1625042" y="270152"/>
                </a:cubicBezTo>
                <a:cubicBezTo>
                  <a:pt x="1796587" y="504970"/>
                  <a:pt x="1761585" y="836156"/>
                  <a:pt x="1666317" y="1115303"/>
                </a:cubicBezTo>
                <a:cubicBezTo>
                  <a:pt x="1585172" y="1353058"/>
                  <a:pt x="1384881" y="1500050"/>
                  <a:pt x="1168625" y="1607494"/>
                </a:cubicBezTo>
                <a:cubicBezTo>
                  <a:pt x="955891" y="1713185"/>
                  <a:pt x="721798" y="1784881"/>
                  <a:pt x="503375" y="1693090"/>
                </a:cubicBezTo>
                <a:cubicBezTo>
                  <a:pt x="266183" y="1593408"/>
                  <a:pt x="70535" y="1386029"/>
                  <a:pt x="14673" y="1122539"/>
                </a:cubicBezTo>
                <a:cubicBezTo>
                  <a:pt x="-40973" y="860070"/>
                  <a:pt x="68552" y="599555"/>
                  <a:pt x="226925" y="389132"/>
                </a:cubicBezTo>
                <a:cubicBezTo>
                  <a:pt x="385462" y="178487"/>
                  <a:pt x="601801" y="26971"/>
                  <a:pt x="855480" y="5382"/>
                </a:cubicBezTo>
                <a:cubicBezTo>
                  <a:pt x="890840" y="2373"/>
                  <a:pt x="926673" y="541"/>
                  <a:pt x="962646" y="10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Legg til bilde av person</a:t>
            </a:r>
          </a:p>
        </p:txBody>
      </p:sp>
    </p:spTree>
    <p:extLst>
      <p:ext uri="{BB962C8B-B14F-4D97-AF65-F5344CB8AC3E}">
        <p14:creationId xmlns:p14="http://schemas.microsoft.com/office/powerpoint/2010/main" val="2302674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ta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2657261-766C-6943-B0B6-58806C497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8100" y="1952625"/>
            <a:ext cx="7264400" cy="187642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Klikk for å redigere sitat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78EB65C6-39C0-E844-959C-B3118B4D24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08100" y="4164014"/>
            <a:ext cx="4645025" cy="55494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dirty="0"/>
              <a:t>Klikk for å redigere person</a:t>
            </a:r>
          </a:p>
        </p:txBody>
      </p:sp>
      <p:sp>
        <p:nvSpPr>
          <p:cNvPr id="12" name="Grafikk 10">
            <a:extLst>
              <a:ext uri="{FF2B5EF4-FFF2-40B4-BE49-F238E27FC236}">
                <a16:creationId xmlns:a16="http://schemas.microsoft.com/office/drawing/2014/main" id="{FF333505-7EEE-7C4B-82A4-2F44949AC19C}"/>
              </a:ext>
            </a:extLst>
          </p:cNvPr>
          <p:cNvSpPr/>
          <p:nvPr/>
        </p:nvSpPr>
        <p:spPr>
          <a:xfrm>
            <a:off x="9771743" y="-1073151"/>
            <a:ext cx="3556001" cy="3632198"/>
          </a:xfrm>
          <a:custGeom>
            <a:avLst/>
            <a:gdLst>
              <a:gd name="connsiteX0" fmla="*/ 3534721 w 3556001"/>
              <a:gd name="connsiteY0" fmla="*/ 1308495 h 3632198"/>
              <a:gd name="connsiteX1" fmla="*/ 2548768 w 3556001"/>
              <a:gd name="connsiteY1" fmla="*/ 3142100 h 3632198"/>
              <a:gd name="connsiteX2" fmla="*/ 751094 w 3556001"/>
              <a:gd name="connsiteY2" fmla="*/ 3456590 h 3632198"/>
              <a:gd name="connsiteX3" fmla="*/ 55824 w 3556001"/>
              <a:gd name="connsiteY3" fmla="*/ 1422862 h 3632198"/>
              <a:gd name="connsiteX4" fmla="*/ 1822041 w 3556001"/>
              <a:gd name="connsiteY4" fmla="*/ 10 h 3632198"/>
              <a:gd name="connsiteX5" fmla="*/ 3534721 w 3556001"/>
              <a:gd name="connsiteY5" fmla="*/ 1308495 h 363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6001" h="3632198">
                <a:moveTo>
                  <a:pt x="3534721" y="1308495"/>
                </a:moveTo>
                <a:cubicBezTo>
                  <a:pt x="3669012" y="1980376"/>
                  <a:pt x="3147136" y="2685603"/>
                  <a:pt x="2548768" y="3142100"/>
                </a:cubicBezTo>
                <a:cubicBezTo>
                  <a:pt x="1950390" y="3598588"/>
                  <a:pt x="1275520" y="3806346"/>
                  <a:pt x="751094" y="3456590"/>
                </a:cubicBezTo>
                <a:cubicBezTo>
                  <a:pt x="227516" y="3106834"/>
                  <a:pt x="-146466" y="2198613"/>
                  <a:pt x="55824" y="1422862"/>
                </a:cubicBezTo>
                <a:cubicBezTo>
                  <a:pt x="258115" y="646153"/>
                  <a:pt x="1036679" y="2869"/>
                  <a:pt x="1822041" y="10"/>
                </a:cubicBezTo>
                <a:cubicBezTo>
                  <a:pt x="2607413" y="-2849"/>
                  <a:pt x="3399574" y="636623"/>
                  <a:pt x="3534721" y="130849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0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9541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DEE9A45-1CE8-474A-935F-4E2598236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398" y="2922815"/>
            <a:ext cx="4737181" cy="1869622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99132B82-ACBF-1A4E-A0EF-CC1F3229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E6812E3-967D-CC47-BDF6-7956F42B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72695C1E-39D3-9942-AD1B-87526CD9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42A38B2D-5536-5C4C-8589-9CF60CBA26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8518" y="649513"/>
            <a:ext cx="5192488" cy="5303754"/>
          </a:xfrm>
          <a:custGeom>
            <a:avLst/>
            <a:gdLst>
              <a:gd name="connsiteX0" fmla="*/ 1959637 w 5192488"/>
              <a:gd name="connsiteY0" fmla="*/ 58 h 5303754"/>
              <a:gd name="connsiteX1" fmla="*/ 2931421 w 5192488"/>
              <a:gd name="connsiteY1" fmla="*/ 125902 h 5303754"/>
              <a:gd name="connsiteX2" fmla="*/ 4673498 w 5192488"/>
              <a:gd name="connsiteY2" fmla="*/ 1232683 h 5303754"/>
              <a:gd name="connsiteX3" fmla="*/ 5156997 w 5192488"/>
              <a:gd name="connsiteY3" fmla="*/ 2884685 h 5303754"/>
              <a:gd name="connsiteX4" fmla="*/ 3882048 w 5192488"/>
              <a:gd name="connsiteY4" fmla="*/ 4367319 h 5303754"/>
              <a:gd name="connsiteX5" fmla="*/ 1623748 w 5192488"/>
              <a:gd name="connsiteY5" fmla="*/ 5269095 h 5303754"/>
              <a:gd name="connsiteX6" fmla="*/ 134586 w 5192488"/>
              <a:gd name="connsiteY6" fmla="*/ 3125353 h 5303754"/>
              <a:gd name="connsiteX7" fmla="*/ 510968 w 5192488"/>
              <a:gd name="connsiteY7" fmla="*/ 463137 h 5303754"/>
              <a:gd name="connsiteX8" fmla="*/ 1959637 w 5192488"/>
              <a:gd name="connsiteY8" fmla="*/ 58 h 5303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2488" h="5303754">
                <a:moveTo>
                  <a:pt x="1959637" y="58"/>
                </a:moveTo>
                <a:cubicBezTo>
                  <a:pt x="2292926" y="1946"/>
                  <a:pt x="2630165" y="50136"/>
                  <a:pt x="2931421" y="125902"/>
                </a:cubicBezTo>
                <a:cubicBezTo>
                  <a:pt x="3736256" y="327946"/>
                  <a:pt x="4286700" y="726089"/>
                  <a:pt x="4673498" y="1232683"/>
                </a:cubicBezTo>
                <a:cubicBezTo>
                  <a:pt x="5060296" y="1739283"/>
                  <a:pt x="5283449" y="2354324"/>
                  <a:pt x="5156997" y="2884685"/>
                </a:cubicBezTo>
                <a:cubicBezTo>
                  <a:pt x="5032030" y="3413561"/>
                  <a:pt x="4557459" y="3857756"/>
                  <a:pt x="3882048" y="4367319"/>
                </a:cubicBezTo>
                <a:cubicBezTo>
                  <a:pt x="3206650" y="4876896"/>
                  <a:pt x="2331883" y="5451825"/>
                  <a:pt x="1623748" y="5269095"/>
                </a:cubicBezTo>
                <a:cubicBezTo>
                  <a:pt x="915616" y="5086365"/>
                  <a:pt x="375589" y="4145963"/>
                  <a:pt x="134586" y="3125353"/>
                </a:cubicBezTo>
                <a:cubicBezTo>
                  <a:pt x="-106419" y="2106228"/>
                  <a:pt x="-48400" y="1009842"/>
                  <a:pt x="510968" y="463137"/>
                </a:cubicBezTo>
                <a:cubicBezTo>
                  <a:pt x="859643" y="122374"/>
                  <a:pt x="1404155" y="-3091"/>
                  <a:pt x="1959637" y="5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b-NO" dirty="0"/>
              <a:t>Legg til bilde</a:t>
            </a:r>
          </a:p>
        </p:txBody>
      </p:sp>
    </p:spTree>
    <p:extLst>
      <p:ext uri="{BB962C8B-B14F-4D97-AF65-F5344CB8AC3E}">
        <p14:creationId xmlns:p14="http://schemas.microsoft.com/office/powerpoint/2010/main" val="233203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B06C1F6-5C31-6047-A19B-FEB31A01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53" y="1112948"/>
            <a:ext cx="3620762" cy="1152525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F335DC4C-DA6D-0A4B-AA26-486E9A0E4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2FD277B-3A2D-9643-96EE-51366530E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EDBEF1-2B27-B546-8881-F5FE8821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2559FEE2-6505-D34B-9059-A86386B307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7807" y="1567315"/>
            <a:ext cx="4389247" cy="355143"/>
          </a:xfrm>
        </p:spPr>
        <p:txBody>
          <a:bodyPr anchor="ctr">
            <a:normAutofit/>
          </a:bodyPr>
          <a:lstStyle>
            <a:lvl1pPr marL="285750" indent="-2857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/>
            </a:lvl1pPr>
          </a:lstStyle>
          <a:p>
            <a:pPr lvl="0"/>
            <a:r>
              <a:rPr lang="nb-NO" dirty="0"/>
              <a:t>Klikk for å legge til agendapunkt</a:t>
            </a:r>
          </a:p>
        </p:txBody>
      </p:sp>
      <p:sp>
        <p:nvSpPr>
          <p:cNvPr id="31" name="Plassholder for tekst 6">
            <a:extLst>
              <a:ext uri="{FF2B5EF4-FFF2-40B4-BE49-F238E27FC236}">
                <a16:creationId xmlns:a16="http://schemas.microsoft.com/office/drawing/2014/main" id="{FBCB7067-CAA7-5742-814F-BF9C6148D1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47807" y="2258438"/>
            <a:ext cx="4389247" cy="355143"/>
          </a:xfrm>
        </p:spPr>
        <p:txBody>
          <a:bodyPr anchor="ctr">
            <a:normAutofit/>
          </a:bodyPr>
          <a:lstStyle>
            <a:lvl1pPr marL="285750" indent="-2857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/>
            </a:lvl1pPr>
          </a:lstStyle>
          <a:p>
            <a:pPr lvl="0"/>
            <a:r>
              <a:rPr lang="nb-NO" dirty="0"/>
              <a:t>Klikk for å legge til agendapunkt</a:t>
            </a:r>
          </a:p>
        </p:txBody>
      </p:sp>
      <p:sp>
        <p:nvSpPr>
          <p:cNvPr id="32" name="Plassholder for tekst 6">
            <a:extLst>
              <a:ext uri="{FF2B5EF4-FFF2-40B4-BE49-F238E27FC236}">
                <a16:creationId xmlns:a16="http://schemas.microsoft.com/office/drawing/2014/main" id="{A8D40934-3BB2-CA4F-9744-F0500ADB47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807" y="2949561"/>
            <a:ext cx="4389247" cy="355143"/>
          </a:xfrm>
        </p:spPr>
        <p:txBody>
          <a:bodyPr anchor="ctr">
            <a:normAutofit/>
          </a:bodyPr>
          <a:lstStyle>
            <a:lvl1pPr marL="285750" indent="-2857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/>
            </a:lvl1pPr>
          </a:lstStyle>
          <a:p>
            <a:pPr lvl="0"/>
            <a:r>
              <a:rPr lang="nb-NO" dirty="0"/>
              <a:t>Klikk for å legge til agendapunkt</a:t>
            </a:r>
          </a:p>
        </p:txBody>
      </p:sp>
      <p:sp>
        <p:nvSpPr>
          <p:cNvPr id="33" name="Plassholder for tekst 6">
            <a:extLst>
              <a:ext uri="{FF2B5EF4-FFF2-40B4-BE49-F238E27FC236}">
                <a16:creationId xmlns:a16="http://schemas.microsoft.com/office/drawing/2014/main" id="{E2C3B713-936A-9746-8415-91CFC7618A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7807" y="3640684"/>
            <a:ext cx="4389247" cy="355143"/>
          </a:xfrm>
        </p:spPr>
        <p:txBody>
          <a:bodyPr anchor="ctr">
            <a:normAutofit/>
          </a:bodyPr>
          <a:lstStyle>
            <a:lvl1pPr marL="285750" indent="-2857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/>
            </a:lvl1pPr>
          </a:lstStyle>
          <a:p>
            <a:pPr lvl="0"/>
            <a:r>
              <a:rPr lang="nb-NO" dirty="0"/>
              <a:t>Klikk for å legge til agendapunkt</a:t>
            </a:r>
          </a:p>
        </p:txBody>
      </p:sp>
      <p:sp>
        <p:nvSpPr>
          <p:cNvPr id="34" name="Plassholder for tekst 6">
            <a:extLst>
              <a:ext uri="{FF2B5EF4-FFF2-40B4-BE49-F238E27FC236}">
                <a16:creationId xmlns:a16="http://schemas.microsoft.com/office/drawing/2014/main" id="{F3A3D2BC-1C36-2042-8792-2625318F37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7807" y="4331807"/>
            <a:ext cx="4389247" cy="355143"/>
          </a:xfrm>
        </p:spPr>
        <p:txBody>
          <a:bodyPr anchor="ctr">
            <a:normAutofit/>
          </a:bodyPr>
          <a:lstStyle>
            <a:lvl1pPr marL="285750" indent="-2857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/>
            </a:lvl1pPr>
          </a:lstStyle>
          <a:p>
            <a:pPr lvl="0"/>
            <a:r>
              <a:rPr lang="nb-NO" dirty="0"/>
              <a:t>Klikk for å legge til agendapunkt</a:t>
            </a:r>
          </a:p>
        </p:txBody>
      </p:sp>
      <p:sp>
        <p:nvSpPr>
          <p:cNvPr id="35" name="Plassholder for tekst 6">
            <a:extLst>
              <a:ext uri="{FF2B5EF4-FFF2-40B4-BE49-F238E27FC236}">
                <a16:creationId xmlns:a16="http://schemas.microsoft.com/office/drawing/2014/main" id="{24C07A3F-7E7C-3042-947A-9DFCA5C44A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47807" y="5022930"/>
            <a:ext cx="4389247" cy="355143"/>
          </a:xfrm>
        </p:spPr>
        <p:txBody>
          <a:bodyPr anchor="ctr">
            <a:normAutofit/>
          </a:bodyPr>
          <a:lstStyle>
            <a:lvl1pPr marL="285750" indent="-2857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/>
            </a:lvl1pPr>
          </a:lstStyle>
          <a:p>
            <a:pPr lvl="0"/>
            <a:r>
              <a:rPr lang="nb-NO" dirty="0"/>
              <a:t>Klikk for å legge til agendapunkt</a:t>
            </a:r>
          </a:p>
        </p:txBody>
      </p:sp>
    </p:spTree>
    <p:extLst>
      <p:ext uri="{BB962C8B-B14F-4D97-AF65-F5344CB8AC3E}">
        <p14:creationId xmlns:p14="http://schemas.microsoft.com/office/powerpoint/2010/main" val="8535218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8BD4C4E8-FA44-7F4D-BAA4-23BF77CBC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6CECE41-3B9B-7846-A097-2A0C51587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1588C0EB-B8DE-9042-8C23-368FCF74E6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30557" y="498072"/>
            <a:ext cx="4512683" cy="4609382"/>
          </a:xfrm>
          <a:custGeom>
            <a:avLst/>
            <a:gdLst>
              <a:gd name="connsiteX0" fmla="*/ 1959637 w 5192488"/>
              <a:gd name="connsiteY0" fmla="*/ 58 h 5303754"/>
              <a:gd name="connsiteX1" fmla="*/ 2931421 w 5192488"/>
              <a:gd name="connsiteY1" fmla="*/ 125902 h 5303754"/>
              <a:gd name="connsiteX2" fmla="*/ 4673498 w 5192488"/>
              <a:gd name="connsiteY2" fmla="*/ 1232683 h 5303754"/>
              <a:gd name="connsiteX3" fmla="*/ 5156997 w 5192488"/>
              <a:gd name="connsiteY3" fmla="*/ 2884685 h 5303754"/>
              <a:gd name="connsiteX4" fmla="*/ 3882048 w 5192488"/>
              <a:gd name="connsiteY4" fmla="*/ 4367319 h 5303754"/>
              <a:gd name="connsiteX5" fmla="*/ 1623748 w 5192488"/>
              <a:gd name="connsiteY5" fmla="*/ 5269095 h 5303754"/>
              <a:gd name="connsiteX6" fmla="*/ 134586 w 5192488"/>
              <a:gd name="connsiteY6" fmla="*/ 3125353 h 5303754"/>
              <a:gd name="connsiteX7" fmla="*/ 510968 w 5192488"/>
              <a:gd name="connsiteY7" fmla="*/ 463137 h 5303754"/>
              <a:gd name="connsiteX8" fmla="*/ 1959637 w 5192488"/>
              <a:gd name="connsiteY8" fmla="*/ 58 h 5303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2488" h="5303754">
                <a:moveTo>
                  <a:pt x="1959637" y="58"/>
                </a:moveTo>
                <a:cubicBezTo>
                  <a:pt x="2292926" y="1946"/>
                  <a:pt x="2630165" y="50136"/>
                  <a:pt x="2931421" y="125902"/>
                </a:cubicBezTo>
                <a:cubicBezTo>
                  <a:pt x="3736256" y="327946"/>
                  <a:pt x="4286700" y="726089"/>
                  <a:pt x="4673498" y="1232683"/>
                </a:cubicBezTo>
                <a:cubicBezTo>
                  <a:pt x="5060296" y="1739283"/>
                  <a:pt x="5283449" y="2354324"/>
                  <a:pt x="5156997" y="2884685"/>
                </a:cubicBezTo>
                <a:cubicBezTo>
                  <a:pt x="5032030" y="3413561"/>
                  <a:pt x="4557459" y="3857756"/>
                  <a:pt x="3882048" y="4367319"/>
                </a:cubicBezTo>
                <a:cubicBezTo>
                  <a:pt x="3206650" y="4876896"/>
                  <a:pt x="2331883" y="5451825"/>
                  <a:pt x="1623748" y="5269095"/>
                </a:cubicBezTo>
                <a:cubicBezTo>
                  <a:pt x="915616" y="5086365"/>
                  <a:pt x="375589" y="4145963"/>
                  <a:pt x="134586" y="3125353"/>
                </a:cubicBezTo>
                <a:cubicBezTo>
                  <a:pt x="-106419" y="2106228"/>
                  <a:pt x="-48400" y="1009842"/>
                  <a:pt x="510968" y="463137"/>
                </a:cubicBezTo>
                <a:cubicBezTo>
                  <a:pt x="859643" y="122374"/>
                  <a:pt x="1404155" y="-3091"/>
                  <a:pt x="1959637" y="5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b-NO" dirty="0"/>
              <a:t>Legg til bilde</a:t>
            </a:r>
          </a:p>
        </p:txBody>
      </p:sp>
      <p:sp>
        <p:nvSpPr>
          <p:cNvPr id="17" name="Plassholder for bilde 16">
            <a:extLst>
              <a:ext uri="{FF2B5EF4-FFF2-40B4-BE49-F238E27FC236}">
                <a16:creationId xmlns:a16="http://schemas.microsoft.com/office/drawing/2014/main" id="{26EC6773-18AF-B64C-A47E-5D3ECAF381D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05300" y="3518806"/>
            <a:ext cx="2937503" cy="2756140"/>
          </a:xfrm>
          <a:custGeom>
            <a:avLst/>
            <a:gdLst>
              <a:gd name="connsiteX0" fmla="*/ 1619808 w 2937503"/>
              <a:gd name="connsiteY0" fmla="*/ 163 h 2756140"/>
              <a:gd name="connsiteX1" fmla="*/ 2734395 w 2937503"/>
              <a:gd name="connsiteY1" fmla="*/ 429093 h 2756140"/>
              <a:gd name="connsiteX2" fmla="*/ 2803847 w 2937503"/>
              <a:gd name="connsiteY2" fmla="*/ 1771482 h 2756140"/>
              <a:gd name="connsiteX3" fmla="*/ 1966400 w 2937503"/>
              <a:gd name="connsiteY3" fmla="*/ 2553251 h 2756140"/>
              <a:gd name="connsiteX4" fmla="*/ 847010 w 2937503"/>
              <a:gd name="connsiteY4" fmla="*/ 2689206 h 2756140"/>
              <a:gd name="connsiteX5" fmla="*/ 24689 w 2937503"/>
              <a:gd name="connsiteY5" fmla="*/ 1782976 h 2756140"/>
              <a:gd name="connsiteX6" fmla="*/ 381838 w 2937503"/>
              <a:gd name="connsiteY6" fmla="*/ 618073 h 2756140"/>
              <a:gd name="connsiteX7" fmla="*/ 1439483 w 2937503"/>
              <a:gd name="connsiteY7" fmla="*/ 8548 h 2756140"/>
              <a:gd name="connsiteX8" fmla="*/ 1619808 w 2937503"/>
              <a:gd name="connsiteY8" fmla="*/ 163 h 275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37503" h="2756140">
                <a:moveTo>
                  <a:pt x="1619808" y="163"/>
                </a:moveTo>
                <a:cubicBezTo>
                  <a:pt x="2043527" y="-4707"/>
                  <a:pt x="2478865" y="98912"/>
                  <a:pt x="2734395" y="429093"/>
                </a:cubicBezTo>
                <a:cubicBezTo>
                  <a:pt x="3023047" y="802065"/>
                  <a:pt x="2964152" y="1328102"/>
                  <a:pt x="2803847" y="1771482"/>
                </a:cubicBezTo>
                <a:cubicBezTo>
                  <a:pt x="2667307" y="2149119"/>
                  <a:pt x="2330286" y="2382592"/>
                  <a:pt x="1966400" y="2553251"/>
                </a:cubicBezTo>
                <a:cubicBezTo>
                  <a:pt x="1608442" y="2721125"/>
                  <a:pt x="1214542" y="2835003"/>
                  <a:pt x="847010" y="2689206"/>
                </a:cubicBezTo>
                <a:cubicBezTo>
                  <a:pt x="447895" y="2530878"/>
                  <a:pt x="118686" y="2201489"/>
                  <a:pt x="24689" y="1782976"/>
                </a:cubicBezTo>
                <a:cubicBezTo>
                  <a:pt x="-68944" y="1366085"/>
                  <a:pt x="115351" y="952298"/>
                  <a:pt x="381838" y="618073"/>
                </a:cubicBezTo>
                <a:cubicBezTo>
                  <a:pt x="648602" y="283497"/>
                  <a:pt x="1012627" y="42837"/>
                  <a:pt x="1439483" y="8548"/>
                </a:cubicBezTo>
                <a:cubicBezTo>
                  <a:pt x="1498982" y="3768"/>
                  <a:pt x="1559276" y="858"/>
                  <a:pt x="1619808" y="1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b-NO" dirty="0"/>
              <a:t>Legg til bilde</a:t>
            </a:r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51B80711-A3C4-714C-BFA9-B0A027140D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1113" y="1404258"/>
            <a:ext cx="5127625" cy="1322615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3200" b="0" i="0">
                <a:latin typeface="Recoleta" pitchFamily="2" charset="77"/>
              </a:defRPr>
            </a:lvl1pPr>
          </a:lstStyle>
          <a:p>
            <a:pPr lvl="0"/>
            <a:r>
              <a:rPr lang="nb-NO" dirty="0"/>
              <a:t>Klikk for å legge til en tekst</a:t>
            </a:r>
          </a:p>
        </p:txBody>
      </p:sp>
    </p:spTree>
    <p:extLst>
      <p:ext uri="{BB962C8B-B14F-4D97-AF65-F5344CB8AC3E}">
        <p14:creationId xmlns:p14="http://schemas.microsoft.com/office/powerpoint/2010/main" val="12664459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kstblo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884560F-B9BF-CD49-B4D0-9FB9CBBE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9B85D687-8477-744D-8497-C08CA41EA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3EE1A79-A6CB-3C4F-8395-FDA2E7308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A802A551-6F13-3E4A-932F-583D2E54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8" name="Grafikk 6">
            <a:extLst>
              <a:ext uri="{FF2B5EF4-FFF2-40B4-BE49-F238E27FC236}">
                <a16:creationId xmlns:a16="http://schemas.microsoft.com/office/drawing/2014/main" id="{4025464C-B873-6541-AA53-C02CFC9850C6}"/>
              </a:ext>
            </a:extLst>
          </p:cNvPr>
          <p:cNvSpPr/>
          <p:nvPr/>
        </p:nvSpPr>
        <p:spPr>
          <a:xfrm>
            <a:off x="1419680" y="2164414"/>
            <a:ext cx="2286906" cy="2140928"/>
          </a:xfrm>
          <a:custGeom>
            <a:avLst/>
            <a:gdLst>
              <a:gd name="connsiteX0" fmla="*/ 3534721 w 3556001"/>
              <a:gd name="connsiteY0" fmla="*/ 1308495 h 3632198"/>
              <a:gd name="connsiteX1" fmla="*/ 2548768 w 3556001"/>
              <a:gd name="connsiteY1" fmla="*/ 3142100 h 3632198"/>
              <a:gd name="connsiteX2" fmla="*/ 751094 w 3556001"/>
              <a:gd name="connsiteY2" fmla="*/ 3456590 h 3632198"/>
              <a:gd name="connsiteX3" fmla="*/ 55824 w 3556001"/>
              <a:gd name="connsiteY3" fmla="*/ 1422862 h 3632198"/>
              <a:gd name="connsiteX4" fmla="*/ 1822041 w 3556001"/>
              <a:gd name="connsiteY4" fmla="*/ 10 h 3632198"/>
              <a:gd name="connsiteX5" fmla="*/ 3534721 w 3556001"/>
              <a:gd name="connsiteY5" fmla="*/ 1308495 h 363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6001" h="3632198">
                <a:moveTo>
                  <a:pt x="3534721" y="1308495"/>
                </a:moveTo>
                <a:cubicBezTo>
                  <a:pt x="3669012" y="1980376"/>
                  <a:pt x="3147136" y="2685603"/>
                  <a:pt x="2548768" y="3142100"/>
                </a:cubicBezTo>
                <a:cubicBezTo>
                  <a:pt x="1950390" y="3598588"/>
                  <a:pt x="1275520" y="3806346"/>
                  <a:pt x="751094" y="3456590"/>
                </a:cubicBezTo>
                <a:cubicBezTo>
                  <a:pt x="227516" y="3106834"/>
                  <a:pt x="-146466" y="2198613"/>
                  <a:pt x="55824" y="1422862"/>
                </a:cubicBezTo>
                <a:cubicBezTo>
                  <a:pt x="258115" y="646153"/>
                  <a:pt x="1036679" y="2869"/>
                  <a:pt x="1822041" y="10"/>
                </a:cubicBezTo>
                <a:cubicBezTo>
                  <a:pt x="2607413" y="-2849"/>
                  <a:pt x="3399574" y="636623"/>
                  <a:pt x="3534721" y="1308495"/>
                </a:cubicBezTo>
                <a:close/>
              </a:path>
            </a:pathLst>
          </a:custGeom>
          <a:solidFill>
            <a:schemeClr val="tx2"/>
          </a:solidFill>
          <a:ln w="950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03085A45-B8BC-E74A-A0DE-0E9C364C56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879" y="1194253"/>
            <a:ext cx="2504620" cy="2437830"/>
          </a:xfrm>
          <a:prstGeom prst="rect">
            <a:avLst/>
          </a:prstGeom>
        </p:spPr>
      </p:pic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5CC5661A-D60A-BA4B-B935-84F043FDA7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46931" y="2921892"/>
            <a:ext cx="1632404" cy="62597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2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Tekst</a:t>
            </a:r>
          </a:p>
        </p:txBody>
      </p:sp>
      <p:sp>
        <p:nvSpPr>
          <p:cNvPr id="13" name="Plassholder for tekst 11">
            <a:extLst>
              <a:ext uri="{FF2B5EF4-FFF2-40B4-BE49-F238E27FC236}">
                <a16:creationId xmlns:a16="http://schemas.microsoft.com/office/drawing/2014/main" id="{5FBBCE26-F33E-3B41-8A7D-1EFA8A9588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9987" y="2100182"/>
            <a:ext cx="1632404" cy="62597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Tekst</a:t>
            </a:r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026BDAAD-6B31-BE41-93BD-B3191D242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727" y="4500027"/>
            <a:ext cx="3819525" cy="611187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nb-NO" dirty="0"/>
              <a:t>Klikk for å legge til tekst</a:t>
            </a:r>
          </a:p>
        </p:txBody>
      </p:sp>
      <p:sp>
        <p:nvSpPr>
          <p:cNvPr id="16" name="Plassholder for tekst 14">
            <a:extLst>
              <a:ext uri="{FF2B5EF4-FFF2-40B4-BE49-F238E27FC236}">
                <a16:creationId xmlns:a16="http://schemas.microsoft.com/office/drawing/2014/main" id="{52F807EE-71A3-9849-B22B-54D4261125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6426" y="3910650"/>
            <a:ext cx="3819525" cy="611187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nb-NO" dirty="0"/>
              <a:t>Klikk for å legge til tekst</a:t>
            </a:r>
          </a:p>
        </p:txBody>
      </p:sp>
    </p:spTree>
    <p:extLst>
      <p:ext uri="{BB962C8B-B14F-4D97-AF65-F5344CB8AC3E}">
        <p14:creationId xmlns:p14="http://schemas.microsoft.com/office/powerpoint/2010/main" val="356729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- Mye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12020E-3B8A-B54F-A5CA-90122E14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67" y="368300"/>
            <a:ext cx="6192058" cy="1152525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9343F76E-5AA2-B64F-AEEC-23A4756AD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813179B1-0ABD-D844-B546-4B76471FC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F4603DB-88CD-BC42-8CFF-A068066C9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2B6DE64E-CBED-3B42-813C-35111C5032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668" y="1960789"/>
            <a:ext cx="4750607" cy="366395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pPr lvl="0"/>
            <a:r>
              <a:rPr lang="nb-NO" dirty="0"/>
              <a:t>Klikk for å legge til tekst.</a:t>
            </a:r>
          </a:p>
          <a:p>
            <a:pPr lvl="0"/>
            <a:r>
              <a:rPr lang="nb-NO" dirty="0"/>
              <a:t>Obs: Bør ikke brukes til presentasjoner, kun salg hvor det er nødvendig med lengre tekster.</a:t>
            </a:r>
          </a:p>
        </p:txBody>
      </p:sp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051CE200-23DD-E84E-827B-C654C9CF15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4164" y="1960789"/>
            <a:ext cx="4779736" cy="36639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nb-NO" dirty="0"/>
              <a:t>Klikk for å legge til tekst.</a:t>
            </a:r>
          </a:p>
        </p:txBody>
      </p:sp>
    </p:spTree>
    <p:extLst>
      <p:ext uri="{BB962C8B-B14F-4D97-AF65-F5344CB8AC3E}">
        <p14:creationId xmlns:p14="http://schemas.microsoft.com/office/powerpoint/2010/main" val="14793429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E35E7C-F993-1847-B430-967CB8EA1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08134" y="2785382"/>
            <a:ext cx="6175730" cy="677863"/>
          </a:xfrm>
        </p:spPr>
        <p:txBody>
          <a:bodyPr>
            <a:normAutofit/>
          </a:bodyPr>
          <a:lstStyle>
            <a:lvl1pPr algn="ctr">
              <a:defRPr sz="4000" b="0" i="0">
                <a:latin typeface="Recoleta Medium" pitchFamily="2" charset="77"/>
              </a:defRPr>
            </a:lvl1pPr>
          </a:lstStyle>
          <a:p>
            <a:r>
              <a:rPr lang="nb-NO" dirty="0"/>
              <a:t>Navn på varianten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AFDC4374-D287-B141-B863-C7890FB54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23393"/>
            <a:ext cx="1304471" cy="533214"/>
          </a:xfrm>
          <a:prstGeom prst="rect">
            <a:avLst/>
          </a:prstGeom>
        </p:spPr>
      </p:pic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F1FC8998-7693-904D-B495-69BA64CF14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7937" y="2329090"/>
            <a:ext cx="4556125" cy="429604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nb-NO" dirty="0"/>
              <a:t>Stillingstittel/rolle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59AEF52D-7B2F-4D40-8D26-0D48ADE21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5468" y="3569608"/>
            <a:ext cx="3421063" cy="332920"/>
          </a:xfrm>
        </p:spPr>
        <p:txBody>
          <a:bodyPr>
            <a:normAutofit/>
          </a:bodyPr>
          <a:lstStyle>
            <a:lvl1pPr marL="0" indent="0" algn="ctr">
              <a:buNone/>
              <a:defRPr sz="1400" u="sng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nb-NO" dirty="0"/>
              <a:t>E-postadresse</a:t>
            </a:r>
          </a:p>
        </p:txBody>
      </p:sp>
      <p:sp>
        <p:nvSpPr>
          <p:cNvPr id="12" name="Plassholder for tekst 10">
            <a:extLst>
              <a:ext uri="{FF2B5EF4-FFF2-40B4-BE49-F238E27FC236}">
                <a16:creationId xmlns:a16="http://schemas.microsoft.com/office/drawing/2014/main" id="{E5860A78-08DC-9C4F-911C-86A4ECFB1C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5468" y="3990328"/>
            <a:ext cx="3421063" cy="33292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nb-NO" dirty="0"/>
              <a:t>Telefonnummer</a:t>
            </a:r>
          </a:p>
        </p:txBody>
      </p:sp>
    </p:spTree>
    <p:extLst>
      <p:ext uri="{BB962C8B-B14F-4D97-AF65-F5344CB8AC3E}">
        <p14:creationId xmlns:p14="http://schemas.microsoft.com/office/powerpoint/2010/main" val="4518961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ning med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E35E7C-F993-1847-B430-967CB8EA1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5638" y="2454550"/>
            <a:ext cx="5001025" cy="751114"/>
          </a:xfrm>
        </p:spPr>
        <p:txBody>
          <a:bodyPr anchor="b">
            <a:noAutofit/>
          </a:bodyPr>
          <a:lstStyle>
            <a:lvl1pPr algn="l">
              <a:defRPr sz="3600" b="0" i="0">
                <a:latin typeface="Recoleta Medium" pitchFamily="2" charset="77"/>
              </a:defRPr>
            </a:lvl1pPr>
          </a:lstStyle>
          <a:p>
            <a:r>
              <a:rPr lang="nb-NO" dirty="0"/>
              <a:t>Navn på varianten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F1FC8998-7693-904D-B495-69BA64CF14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5638" y="3219984"/>
            <a:ext cx="3421063" cy="252710"/>
          </a:xfrm>
        </p:spPr>
        <p:txBody>
          <a:bodyPr anchor="t">
            <a:normAutofit/>
          </a:bodyPr>
          <a:lstStyle>
            <a:lvl1pPr marL="0" indent="0" algn="l">
              <a:buNone/>
              <a:defRPr sz="1100"/>
            </a:lvl1pPr>
          </a:lstStyle>
          <a:p>
            <a:pPr lvl="0"/>
            <a:r>
              <a:rPr lang="nb-NO" dirty="0"/>
              <a:t>Stillingstittel/rolle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59AEF52D-7B2F-4D40-8D26-0D48ADE21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65638" y="3715099"/>
            <a:ext cx="3421063" cy="323320"/>
          </a:xfrm>
        </p:spPr>
        <p:txBody>
          <a:bodyPr anchor="b">
            <a:noAutofit/>
          </a:bodyPr>
          <a:lstStyle>
            <a:lvl1pPr marL="0" indent="0" algn="l">
              <a:buNone/>
              <a:defRPr sz="1400" u="sng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nb-NO" dirty="0"/>
              <a:t>E-postadresse</a:t>
            </a:r>
          </a:p>
        </p:txBody>
      </p:sp>
      <p:sp>
        <p:nvSpPr>
          <p:cNvPr id="12" name="Plassholder for tekst 10">
            <a:extLst>
              <a:ext uri="{FF2B5EF4-FFF2-40B4-BE49-F238E27FC236}">
                <a16:creationId xmlns:a16="http://schemas.microsoft.com/office/drawing/2014/main" id="{E5860A78-08DC-9C4F-911C-86A4ECFB1C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5638" y="4077231"/>
            <a:ext cx="3421063" cy="323320"/>
          </a:xfrm>
        </p:spPr>
        <p:txBody>
          <a:bodyPr anchor="t"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nb-NO" dirty="0"/>
              <a:t>Telefonnummer</a:t>
            </a:r>
          </a:p>
        </p:txBody>
      </p:sp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DDA0BCF7-F382-C340-8B13-866C5B53F1C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08512" y="2026648"/>
            <a:ext cx="2637065" cy="2621176"/>
          </a:xfrm>
          <a:custGeom>
            <a:avLst/>
            <a:gdLst>
              <a:gd name="connsiteX0" fmla="*/ 943017 w 2498727"/>
              <a:gd name="connsiteY0" fmla="*/ 28 h 2552270"/>
              <a:gd name="connsiteX1" fmla="*/ 1410658 w 2498727"/>
              <a:gd name="connsiteY1" fmla="*/ 60586 h 2552270"/>
              <a:gd name="connsiteX2" fmla="*/ 2248980 w 2498727"/>
              <a:gd name="connsiteY2" fmla="*/ 593191 h 2552270"/>
              <a:gd name="connsiteX3" fmla="*/ 2481649 w 2498727"/>
              <a:gd name="connsiteY3" fmla="*/ 1388167 h 2552270"/>
              <a:gd name="connsiteX4" fmla="*/ 1868118 w 2498727"/>
              <a:gd name="connsiteY4" fmla="*/ 2101639 h 2552270"/>
              <a:gd name="connsiteX5" fmla="*/ 781380 w 2498727"/>
              <a:gd name="connsiteY5" fmla="*/ 2535591 h 2552270"/>
              <a:gd name="connsiteX6" fmla="*/ 64766 w 2498727"/>
              <a:gd name="connsiteY6" fmla="*/ 1503981 h 2552270"/>
              <a:gd name="connsiteX7" fmla="*/ 245889 w 2498727"/>
              <a:gd name="connsiteY7" fmla="*/ 222871 h 2552270"/>
              <a:gd name="connsiteX8" fmla="*/ 943017 w 2498727"/>
              <a:gd name="connsiteY8" fmla="*/ 28 h 255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727" h="2552270">
                <a:moveTo>
                  <a:pt x="943017" y="28"/>
                </a:moveTo>
                <a:cubicBezTo>
                  <a:pt x="1103402" y="937"/>
                  <a:pt x="1265688" y="24126"/>
                  <a:pt x="1410658" y="60586"/>
                </a:cubicBezTo>
                <a:cubicBezTo>
                  <a:pt x="1797960" y="157814"/>
                  <a:pt x="2062845" y="349408"/>
                  <a:pt x="2248980" y="593191"/>
                </a:cubicBezTo>
                <a:cubicBezTo>
                  <a:pt x="2435114" y="836977"/>
                  <a:pt x="2542500" y="1132947"/>
                  <a:pt x="2481649" y="1388167"/>
                </a:cubicBezTo>
                <a:cubicBezTo>
                  <a:pt x="2421512" y="1642672"/>
                  <a:pt x="2193139" y="1856428"/>
                  <a:pt x="1868118" y="2101639"/>
                </a:cubicBezTo>
                <a:cubicBezTo>
                  <a:pt x="1543104" y="2346858"/>
                  <a:pt x="1122149" y="2623525"/>
                  <a:pt x="781380" y="2535591"/>
                </a:cubicBezTo>
                <a:cubicBezTo>
                  <a:pt x="440614" y="2447658"/>
                  <a:pt x="180742" y="1995119"/>
                  <a:pt x="64766" y="1503981"/>
                </a:cubicBezTo>
                <a:cubicBezTo>
                  <a:pt x="-51210" y="1013558"/>
                  <a:pt x="-23290" y="485956"/>
                  <a:pt x="245889" y="222871"/>
                </a:cubicBezTo>
                <a:cubicBezTo>
                  <a:pt x="413678" y="58889"/>
                  <a:pt x="675708" y="-1487"/>
                  <a:pt x="943017" y="2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Legg til bilde av person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AA67D23-F1F9-5E48-A19C-4DDA7FA96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28347" y="5961576"/>
            <a:ext cx="1539766" cy="3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2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636902F-A977-1546-B40B-67CC2EC88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20" y="1952624"/>
            <a:ext cx="10944224" cy="204087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6E84DD9-02D1-004C-877F-F6E768E3B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219" y="4348066"/>
            <a:ext cx="10944224" cy="98911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pic>
        <p:nvPicPr>
          <p:cNvPr id="7" name="Bilde 6" descr="Et bilde som inneholder tegning, klokke&#10;&#10;Automatisk generert beskrivelse">
            <a:extLst>
              <a:ext uri="{FF2B5EF4-FFF2-40B4-BE49-F238E27FC236}">
                <a16:creationId xmlns:a16="http://schemas.microsoft.com/office/drawing/2014/main" id="{D158881C-AB11-7543-B9E7-717F5EB02D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7700" y="386962"/>
            <a:ext cx="876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6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fors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fikk 6">
            <a:extLst>
              <a:ext uri="{FF2B5EF4-FFF2-40B4-BE49-F238E27FC236}">
                <a16:creationId xmlns:a16="http://schemas.microsoft.com/office/drawing/2014/main" id="{A15B80A5-22B6-AE49-947D-0BF7552B02D3}"/>
              </a:ext>
            </a:extLst>
          </p:cNvPr>
          <p:cNvSpPr/>
          <p:nvPr/>
        </p:nvSpPr>
        <p:spPr>
          <a:xfrm>
            <a:off x="1210536" y="-3875900"/>
            <a:ext cx="7566572" cy="9364535"/>
          </a:xfrm>
          <a:custGeom>
            <a:avLst/>
            <a:gdLst>
              <a:gd name="connsiteX0" fmla="*/ 4208192 w 7566572"/>
              <a:gd name="connsiteY0" fmla="*/ 9354097 h 9364535"/>
              <a:gd name="connsiteX1" fmla="*/ 2595637 w 7566572"/>
              <a:gd name="connsiteY1" fmla="*/ 7472643 h 9364535"/>
              <a:gd name="connsiteX2" fmla="*/ 987139 w 7566572"/>
              <a:gd name="connsiteY2" fmla="*/ 6028224 h 9364535"/>
              <a:gd name="connsiteX3" fmla="*/ 5216 w 7566572"/>
              <a:gd name="connsiteY3" fmla="*/ 3634839 h 9364535"/>
              <a:gd name="connsiteX4" fmla="*/ 1325315 w 7566572"/>
              <a:gd name="connsiteY4" fmla="*/ 1535138 h 9364535"/>
              <a:gd name="connsiteX5" fmla="*/ 3166294 w 7566572"/>
              <a:gd name="connsiteY5" fmla="*/ 338065 h 9364535"/>
              <a:gd name="connsiteX6" fmla="*/ 5273290 w 7566572"/>
              <a:gd name="connsiteY6" fmla="*/ 168256 h 9364535"/>
              <a:gd name="connsiteX7" fmla="*/ 6454246 w 7566572"/>
              <a:gd name="connsiteY7" fmla="*/ 2164518 h 9364535"/>
              <a:gd name="connsiteX8" fmla="*/ 7460355 w 7566572"/>
              <a:gd name="connsiteY8" fmla="*/ 3375174 h 9364535"/>
              <a:gd name="connsiteX9" fmla="*/ 7041124 w 7566572"/>
              <a:gd name="connsiteY9" fmla="*/ 4876349 h 9364535"/>
              <a:gd name="connsiteX10" fmla="*/ 7476719 w 7566572"/>
              <a:gd name="connsiteY10" fmla="*/ 6781567 h 9364535"/>
              <a:gd name="connsiteX11" fmla="*/ 5709358 w 7566572"/>
              <a:gd name="connsiteY11" fmla="*/ 6884771 h 9364535"/>
              <a:gd name="connsiteX12" fmla="*/ 4208192 w 7566572"/>
              <a:gd name="connsiteY12" fmla="*/ 9354097 h 936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66572" h="9364535">
                <a:moveTo>
                  <a:pt x="4208192" y="9354097"/>
                </a:moveTo>
                <a:cubicBezTo>
                  <a:pt x="3434223" y="9500229"/>
                  <a:pt x="3177784" y="8073732"/>
                  <a:pt x="2595637" y="7472643"/>
                </a:cubicBezTo>
                <a:cubicBezTo>
                  <a:pt x="2082973" y="6943298"/>
                  <a:pt x="1403992" y="6645818"/>
                  <a:pt x="987139" y="6028224"/>
                </a:cubicBezTo>
                <a:cubicBezTo>
                  <a:pt x="500129" y="5306710"/>
                  <a:pt x="-60079" y="4502375"/>
                  <a:pt x="5216" y="3634839"/>
                </a:cubicBezTo>
                <a:cubicBezTo>
                  <a:pt x="70643" y="2765577"/>
                  <a:pt x="752081" y="2132978"/>
                  <a:pt x="1325315" y="1535138"/>
                </a:cubicBezTo>
                <a:cubicBezTo>
                  <a:pt x="1847557" y="990475"/>
                  <a:pt x="2467341" y="580058"/>
                  <a:pt x="3166294" y="338065"/>
                </a:cubicBezTo>
                <a:cubicBezTo>
                  <a:pt x="3842195" y="104053"/>
                  <a:pt x="4624139" y="-192344"/>
                  <a:pt x="5273290" y="168256"/>
                </a:cubicBezTo>
                <a:cubicBezTo>
                  <a:pt x="5935810" y="536291"/>
                  <a:pt x="6012483" y="1516762"/>
                  <a:pt x="6454246" y="2164518"/>
                </a:cubicBezTo>
                <a:cubicBezTo>
                  <a:pt x="6756707" y="2608024"/>
                  <a:pt x="7345766" y="2845684"/>
                  <a:pt x="7460355" y="3375174"/>
                </a:cubicBezTo>
                <a:cubicBezTo>
                  <a:pt x="7574675" y="3903418"/>
                  <a:pt x="7038542" y="4338878"/>
                  <a:pt x="7041124" y="4876349"/>
                </a:cubicBezTo>
                <a:cubicBezTo>
                  <a:pt x="7044290" y="5535360"/>
                  <a:pt x="7826063" y="6254728"/>
                  <a:pt x="7476719" y="6781567"/>
                </a:cubicBezTo>
                <a:cubicBezTo>
                  <a:pt x="7134646" y="7297440"/>
                  <a:pt x="6185115" y="6510318"/>
                  <a:pt x="5709358" y="6884771"/>
                </a:cubicBezTo>
                <a:cubicBezTo>
                  <a:pt x="4958499" y="7475741"/>
                  <a:pt x="5136722" y="9178795"/>
                  <a:pt x="4208192" y="935409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656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258DA24-98B6-4A4C-AA45-90D36AAF7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714" y="2049237"/>
            <a:ext cx="7566572" cy="1439182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84295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E3C04C8-8AF0-454F-8A0A-263684D0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33C42D1-E331-464A-9A18-2DC8B458A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FE0D959-2DBE-EC4D-A6F5-9C1A896A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t>26.09.2024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1519AF9-723F-4240-AE9C-EB5A2792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E28755C-4EFD-E447-8553-4C62F4F9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82BA-D8F0-844A-8BC2-951C735C132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80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unkter - blob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D06DBFB-9DB4-9747-9CA3-D7CCDA73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5" y="368300"/>
            <a:ext cx="6935462" cy="1152525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2F9090CC-E3F5-7848-8B42-8398C91FB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F6CB3F7-1611-C84E-86B9-EE63D151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8392447-5E94-9545-8FDD-C431E11E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12" name="Grafikk 6">
            <a:extLst>
              <a:ext uri="{FF2B5EF4-FFF2-40B4-BE49-F238E27FC236}">
                <a16:creationId xmlns:a16="http://schemas.microsoft.com/office/drawing/2014/main" id="{A92616B3-DDCD-A94D-9CAA-55864C6BF953}"/>
              </a:ext>
            </a:extLst>
          </p:cNvPr>
          <p:cNvSpPr/>
          <p:nvPr/>
        </p:nvSpPr>
        <p:spPr>
          <a:xfrm>
            <a:off x="1092318" y="2579449"/>
            <a:ext cx="2440774" cy="2193471"/>
          </a:xfrm>
          <a:custGeom>
            <a:avLst/>
            <a:gdLst>
              <a:gd name="connsiteX0" fmla="*/ 1523627 w 2882900"/>
              <a:gd name="connsiteY0" fmla="*/ 0 h 2590800"/>
              <a:gd name="connsiteX1" fmla="*/ 2882900 w 2882900"/>
              <a:gd name="connsiteY1" fmla="*/ 1364742 h 2590800"/>
              <a:gd name="connsiteX2" fmla="*/ 1523627 w 2882900"/>
              <a:gd name="connsiteY2" fmla="*/ 2590800 h 2590800"/>
              <a:gd name="connsiteX3" fmla="*/ 0 w 2882900"/>
              <a:gd name="connsiteY3" fmla="*/ 1364742 h 2590800"/>
              <a:gd name="connsiteX4" fmla="*/ 1523627 w 28829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590800">
                <a:moveTo>
                  <a:pt x="1523627" y="0"/>
                </a:moveTo>
                <a:cubicBezTo>
                  <a:pt x="2274979" y="0"/>
                  <a:pt x="2882900" y="611659"/>
                  <a:pt x="2882900" y="1364742"/>
                </a:cubicBezTo>
                <a:cubicBezTo>
                  <a:pt x="2882900" y="2080517"/>
                  <a:pt x="2237758" y="2590800"/>
                  <a:pt x="1523627" y="2590800"/>
                </a:cubicBezTo>
                <a:cubicBezTo>
                  <a:pt x="760582" y="2590800"/>
                  <a:pt x="0" y="2129552"/>
                  <a:pt x="0" y="1364742"/>
                </a:cubicBezTo>
                <a:cubicBezTo>
                  <a:pt x="0" y="564911"/>
                  <a:pt x="725641" y="0"/>
                  <a:pt x="1523627" y="0"/>
                </a:cubicBezTo>
                <a:close/>
              </a:path>
            </a:pathLst>
          </a:custGeom>
          <a:solidFill>
            <a:schemeClr val="accent1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3" name="Grafikk 8">
            <a:extLst>
              <a:ext uri="{FF2B5EF4-FFF2-40B4-BE49-F238E27FC236}">
                <a16:creationId xmlns:a16="http://schemas.microsoft.com/office/drawing/2014/main" id="{3D1F1314-069B-4648-B866-1752C2A00FED}"/>
              </a:ext>
            </a:extLst>
          </p:cNvPr>
          <p:cNvSpPr/>
          <p:nvPr/>
        </p:nvSpPr>
        <p:spPr>
          <a:xfrm>
            <a:off x="4988661" y="2413160"/>
            <a:ext cx="2410719" cy="2346435"/>
          </a:xfrm>
          <a:custGeom>
            <a:avLst/>
            <a:gdLst>
              <a:gd name="connsiteX0" fmla="*/ 1418848 w 2857498"/>
              <a:gd name="connsiteY0" fmla="*/ 0 h 2781300"/>
              <a:gd name="connsiteX1" fmla="*/ 2796315 w 2857498"/>
              <a:gd name="connsiteY1" fmla="*/ 1016551 h 2781300"/>
              <a:gd name="connsiteX2" fmla="*/ 2231641 w 2857498"/>
              <a:gd name="connsiteY2" fmla="*/ 2582138 h 2781300"/>
              <a:gd name="connsiteX3" fmla="*/ 683606 w 2857498"/>
              <a:gd name="connsiteY3" fmla="*/ 2475452 h 2781300"/>
              <a:gd name="connsiteX4" fmla="*/ 43994 w 2857498"/>
              <a:gd name="connsiteY4" fmla="*/ 1017396 h 2781300"/>
              <a:gd name="connsiteX5" fmla="*/ 1418848 w 2857498"/>
              <a:gd name="connsiteY5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7498" h="2781300">
                <a:moveTo>
                  <a:pt x="1418848" y="0"/>
                </a:moveTo>
                <a:cubicBezTo>
                  <a:pt x="2049843" y="-194"/>
                  <a:pt x="2606932" y="414912"/>
                  <a:pt x="2796315" y="1016551"/>
                </a:cubicBezTo>
                <a:cubicBezTo>
                  <a:pt x="2980467" y="1601583"/>
                  <a:pt x="2736469" y="2233536"/>
                  <a:pt x="2231641" y="2582138"/>
                </a:cubicBezTo>
                <a:cubicBezTo>
                  <a:pt x="1761160" y="2907019"/>
                  <a:pt x="1148649" y="2808079"/>
                  <a:pt x="683606" y="2475452"/>
                </a:cubicBezTo>
                <a:cubicBezTo>
                  <a:pt x="206258" y="2134017"/>
                  <a:pt x="-123062" y="1579845"/>
                  <a:pt x="43994" y="1017396"/>
                </a:cubicBezTo>
                <a:cubicBezTo>
                  <a:pt x="223412" y="413328"/>
                  <a:pt x="788444" y="194"/>
                  <a:pt x="1418848" y="0"/>
                </a:cubicBezTo>
                <a:close/>
              </a:path>
            </a:pathLst>
          </a:custGeom>
          <a:solidFill>
            <a:schemeClr val="accent1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14" name="Grafikk 10">
            <a:extLst>
              <a:ext uri="{FF2B5EF4-FFF2-40B4-BE49-F238E27FC236}">
                <a16:creationId xmlns:a16="http://schemas.microsoft.com/office/drawing/2014/main" id="{7ADD7659-872A-3B49-93AF-B27E246629A8}"/>
              </a:ext>
            </a:extLst>
          </p:cNvPr>
          <p:cNvSpPr/>
          <p:nvPr/>
        </p:nvSpPr>
        <p:spPr>
          <a:xfrm>
            <a:off x="8854949" y="2555662"/>
            <a:ext cx="2317749" cy="2203933"/>
          </a:xfrm>
          <a:custGeom>
            <a:avLst/>
            <a:gdLst>
              <a:gd name="connsiteX0" fmla="*/ 1370214 w 2844798"/>
              <a:gd name="connsiteY0" fmla="*/ 207 h 2705100"/>
              <a:gd name="connsiteX1" fmla="*/ 2789826 w 2844798"/>
              <a:gd name="connsiteY1" fmla="*/ 875046 h 2705100"/>
              <a:gd name="connsiteX2" fmla="*/ 2155635 w 2844798"/>
              <a:gd name="connsiteY2" fmla="*/ 2413661 h 2705100"/>
              <a:gd name="connsiteX3" fmla="*/ 541368 w 2844798"/>
              <a:gd name="connsiteY3" fmla="*/ 2473287 h 2705100"/>
              <a:gd name="connsiteX4" fmla="*/ 76492 w 2844798"/>
              <a:gd name="connsiteY4" fmla="*/ 915855 h 2705100"/>
              <a:gd name="connsiteX5" fmla="*/ 1370214 w 2844798"/>
              <a:gd name="connsiteY5" fmla="*/ 207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798" h="2705100">
                <a:moveTo>
                  <a:pt x="1370214" y="207"/>
                </a:moveTo>
                <a:cubicBezTo>
                  <a:pt x="1985071" y="-9040"/>
                  <a:pt x="2599948" y="291564"/>
                  <a:pt x="2789826" y="875046"/>
                </a:cubicBezTo>
                <a:cubicBezTo>
                  <a:pt x="2979600" y="1458172"/>
                  <a:pt x="2656139" y="2057898"/>
                  <a:pt x="2155635" y="2413661"/>
                </a:cubicBezTo>
                <a:cubicBezTo>
                  <a:pt x="1670811" y="2758281"/>
                  <a:pt x="1023995" y="2820964"/>
                  <a:pt x="541368" y="2473287"/>
                </a:cubicBezTo>
                <a:cubicBezTo>
                  <a:pt x="54702" y="2122687"/>
                  <a:pt x="-113855" y="1483809"/>
                  <a:pt x="76492" y="915855"/>
                </a:cubicBezTo>
                <a:cubicBezTo>
                  <a:pt x="261854" y="362780"/>
                  <a:pt x="785713" y="8998"/>
                  <a:pt x="1370214" y="207"/>
                </a:cubicBezTo>
                <a:close/>
              </a:path>
            </a:pathLst>
          </a:custGeom>
          <a:solidFill>
            <a:schemeClr val="accent1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8" name="Plassholder for tekst 17">
            <a:extLst>
              <a:ext uri="{FF2B5EF4-FFF2-40B4-BE49-F238E27FC236}">
                <a16:creationId xmlns:a16="http://schemas.microsoft.com/office/drawing/2014/main" id="{77AB7BB9-B433-BD47-8936-0775630CC8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17903" y="3265253"/>
            <a:ext cx="389605" cy="403226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194AF119-3C05-1448-805E-A026FD5F32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9277" y="3703871"/>
            <a:ext cx="1246856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27" name="Plassholder for tekst 17">
            <a:extLst>
              <a:ext uri="{FF2B5EF4-FFF2-40B4-BE49-F238E27FC236}">
                <a16:creationId xmlns:a16="http://schemas.microsoft.com/office/drawing/2014/main" id="{6BBBEFB9-9A0E-DB4E-8300-994745F37D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99218" y="3011974"/>
            <a:ext cx="389605" cy="403226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28" name="Plassholder for tekst 19">
            <a:extLst>
              <a:ext uri="{FF2B5EF4-FFF2-40B4-BE49-F238E27FC236}">
                <a16:creationId xmlns:a16="http://schemas.microsoft.com/office/drawing/2014/main" id="{A8F8B0AE-73EB-9A4C-9E20-C47CA87E8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70592" y="3450592"/>
            <a:ext cx="1246856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29" name="Plassholder for tekst 17">
            <a:extLst>
              <a:ext uri="{FF2B5EF4-FFF2-40B4-BE49-F238E27FC236}">
                <a16:creationId xmlns:a16="http://schemas.microsoft.com/office/drawing/2014/main" id="{3BB375D5-348D-6548-B477-6EC8E5493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19021" y="3082264"/>
            <a:ext cx="389605" cy="403226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30" name="Plassholder for tekst 19">
            <a:extLst>
              <a:ext uri="{FF2B5EF4-FFF2-40B4-BE49-F238E27FC236}">
                <a16:creationId xmlns:a16="http://schemas.microsoft.com/office/drawing/2014/main" id="{29FD479B-73AD-254E-803E-C71ADF0B4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90395" y="3520882"/>
            <a:ext cx="1246856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</p:spTree>
    <p:extLst>
      <p:ext uri="{BB962C8B-B14F-4D97-AF65-F5344CB8AC3E}">
        <p14:creationId xmlns:p14="http://schemas.microsoft.com/office/powerpoint/2010/main" val="2812081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kstblob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D06DBFB-9DB4-9747-9CA3-D7CCDA73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5" y="368300"/>
            <a:ext cx="6935462" cy="11525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2F9090CC-E3F5-7848-8B42-8398C91FB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F6CB3F7-1611-C84E-86B9-EE63D151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8392447-5E94-9545-8FDD-C431E11E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12" name="Grafikk 6">
            <a:extLst>
              <a:ext uri="{FF2B5EF4-FFF2-40B4-BE49-F238E27FC236}">
                <a16:creationId xmlns:a16="http://schemas.microsoft.com/office/drawing/2014/main" id="{A92616B3-DDCD-A94D-9CAA-55864C6BF953}"/>
              </a:ext>
            </a:extLst>
          </p:cNvPr>
          <p:cNvSpPr/>
          <p:nvPr/>
        </p:nvSpPr>
        <p:spPr>
          <a:xfrm>
            <a:off x="1624066" y="3429000"/>
            <a:ext cx="2440774" cy="2193471"/>
          </a:xfrm>
          <a:custGeom>
            <a:avLst/>
            <a:gdLst>
              <a:gd name="connsiteX0" fmla="*/ 1523627 w 2882900"/>
              <a:gd name="connsiteY0" fmla="*/ 0 h 2590800"/>
              <a:gd name="connsiteX1" fmla="*/ 2882900 w 2882900"/>
              <a:gd name="connsiteY1" fmla="*/ 1364742 h 2590800"/>
              <a:gd name="connsiteX2" fmla="*/ 1523627 w 2882900"/>
              <a:gd name="connsiteY2" fmla="*/ 2590800 h 2590800"/>
              <a:gd name="connsiteX3" fmla="*/ 0 w 2882900"/>
              <a:gd name="connsiteY3" fmla="*/ 1364742 h 2590800"/>
              <a:gd name="connsiteX4" fmla="*/ 1523627 w 28829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590800">
                <a:moveTo>
                  <a:pt x="1523627" y="0"/>
                </a:moveTo>
                <a:cubicBezTo>
                  <a:pt x="2274979" y="0"/>
                  <a:pt x="2882900" y="611659"/>
                  <a:pt x="2882900" y="1364742"/>
                </a:cubicBezTo>
                <a:cubicBezTo>
                  <a:pt x="2882900" y="2080517"/>
                  <a:pt x="2237758" y="2590800"/>
                  <a:pt x="1523627" y="2590800"/>
                </a:cubicBezTo>
                <a:cubicBezTo>
                  <a:pt x="760582" y="2590800"/>
                  <a:pt x="0" y="2129552"/>
                  <a:pt x="0" y="1364742"/>
                </a:cubicBezTo>
                <a:cubicBezTo>
                  <a:pt x="0" y="564911"/>
                  <a:pt x="725641" y="0"/>
                  <a:pt x="1523627" y="0"/>
                </a:cubicBezTo>
                <a:close/>
              </a:path>
            </a:pathLst>
          </a:custGeom>
          <a:solidFill>
            <a:schemeClr val="accent1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3" name="Grafikk 8">
            <a:extLst>
              <a:ext uri="{FF2B5EF4-FFF2-40B4-BE49-F238E27FC236}">
                <a16:creationId xmlns:a16="http://schemas.microsoft.com/office/drawing/2014/main" id="{3D1F1314-069B-4648-B866-1752C2A00FED}"/>
              </a:ext>
            </a:extLst>
          </p:cNvPr>
          <p:cNvSpPr/>
          <p:nvPr/>
        </p:nvSpPr>
        <p:spPr>
          <a:xfrm>
            <a:off x="4550630" y="2080012"/>
            <a:ext cx="2410719" cy="2346435"/>
          </a:xfrm>
          <a:custGeom>
            <a:avLst/>
            <a:gdLst>
              <a:gd name="connsiteX0" fmla="*/ 1418848 w 2857498"/>
              <a:gd name="connsiteY0" fmla="*/ 0 h 2781300"/>
              <a:gd name="connsiteX1" fmla="*/ 2796315 w 2857498"/>
              <a:gd name="connsiteY1" fmla="*/ 1016551 h 2781300"/>
              <a:gd name="connsiteX2" fmla="*/ 2231641 w 2857498"/>
              <a:gd name="connsiteY2" fmla="*/ 2582138 h 2781300"/>
              <a:gd name="connsiteX3" fmla="*/ 683606 w 2857498"/>
              <a:gd name="connsiteY3" fmla="*/ 2475452 h 2781300"/>
              <a:gd name="connsiteX4" fmla="*/ 43994 w 2857498"/>
              <a:gd name="connsiteY4" fmla="*/ 1017396 h 2781300"/>
              <a:gd name="connsiteX5" fmla="*/ 1418848 w 2857498"/>
              <a:gd name="connsiteY5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7498" h="2781300">
                <a:moveTo>
                  <a:pt x="1418848" y="0"/>
                </a:moveTo>
                <a:cubicBezTo>
                  <a:pt x="2049843" y="-194"/>
                  <a:pt x="2606932" y="414912"/>
                  <a:pt x="2796315" y="1016551"/>
                </a:cubicBezTo>
                <a:cubicBezTo>
                  <a:pt x="2980467" y="1601583"/>
                  <a:pt x="2736469" y="2233536"/>
                  <a:pt x="2231641" y="2582138"/>
                </a:cubicBezTo>
                <a:cubicBezTo>
                  <a:pt x="1761160" y="2907019"/>
                  <a:pt x="1148649" y="2808079"/>
                  <a:pt x="683606" y="2475452"/>
                </a:cubicBezTo>
                <a:cubicBezTo>
                  <a:pt x="206258" y="2134017"/>
                  <a:pt x="-123062" y="1579845"/>
                  <a:pt x="43994" y="1017396"/>
                </a:cubicBezTo>
                <a:cubicBezTo>
                  <a:pt x="223412" y="413328"/>
                  <a:pt x="788444" y="194"/>
                  <a:pt x="1418848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4" name="Grafikk 10">
            <a:extLst>
              <a:ext uri="{FF2B5EF4-FFF2-40B4-BE49-F238E27FC236}">
                <a16:creationId xmlns:a16="http://schemas.microsoft.com/office/drawing/2014/main" id="{7ADD7659-872A-3B49-93AF-B27E246629A8}"/>
              </a:ext>
            </a:extLst>
          </p:cNvPr>
          <p:cNvSpPr/>
          <p:nvPr/>
        </p:nvSpPr>
        <p:spPr>
          <a:xfrm>
            <a:off x="7932929" y="3505174"/>
            <a:ext cx="2317749" cy="2203933"/>
          </a:xfrm>
          <a:custGeom>
            <a:avLst/>
            <a:gdLst>
              <a:gd name="connsiteX0" fmla="*/ 1370214 w 2844798"/>
              <a:gd name="connsiteY0" fmla="*/ 207 h 2705100"/>
              <a:gd name="connsiteX1" fmla="*/ 2789826 w 2844798"/>
              <a:gd name="connsiteY1" fmla="*/ 875046 h 2705100"/>
              <a:gd name="connsiteX2" fmla="*/ 2155635 w 2844798"/>
              <a:gd name="connsiteY2" fmla="*/ 2413661 h 2705100"/>
              <a:gd name="connsiteX3" fmla="*/ 541368 w 2844798"/>
              <a:gd name="connsiteY3" fmla="*/ 2473287 h 2705100"/>
              <a:gd name="connsiteX4" fmla="*/ 76492 w 2844798"/>
              <a:gd name="connsiteY4" fmla="*/ 915855 h 2705100"/>
              <a:gd name="connsiteX5" fmla="*/ 1370214 w 2844798"/>
              <a:gd name="connsiteY5" fmla="*/ 207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798" h="2705100">
                <a:moveTo>
                  <a:pt x="1370214" y="207"/>
                </a:moveTo>
                <a:cubicBezTo>
                  <a:pt x="1985071" y="-9040"/>
                  <a:pt x="2599948" y="291564"/>
                  <a:pt x="2789826" y="875046"/>
                </a:cubicBezTo>
                <a:cubicBezTo>
                  <a:pt x="2979600" y="1458172"/>
                  <a:pt x="2656139" y="2057898"/>
                  <a:pt x="2155635" y="2413661"/>
                </a:cubicBezTo>
                <a:cubicBezTo>
                  <a:pt x="1670811" y="2758281"/>
                  <a:pt x="1023995" y="2820964"/>
                  <a:pt x="541368" y="2473287"/>
                </a:cubicBezTo>
                <a:cubicBezTo>
                  <a:pt x="54702" y="2122687"/>
                  <a:pt x="-113855" y="1483809"/>
                  <a:pt x="76492" y="915855"/>
                </a:cubicBezTo>
                <a:cubicBezTo>
                  <a:pt x="261854" y="362780"/>
                  <a:pt x="785713" y="8998"/>
                  <a:pt x="1370214" y="207"/>
                </a:cubicBezTo>
                <a:close/>
              </a:path>
            </a:pathLst>
          </a:custGeom>
          <a:solidFill>
            <a:schemeClr val="accent3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194AF119-3C05-1448-805E-A026FD5F32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4399" y="4268560"/>
            <a:ext cx="1560109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28" name="Plassholder for tekst 19">
            <a:extLst>
              <a:ext uri="{FF2B5EF4-FFF2-40B4-BE49-F238E27FC236}">
                <a16:creationId xmlns:a16="http://schemas.microsoft.com/office/drawing/2014/main" id="{A8F8B0AE-73EB-9A4C-9E20-C47CA87E8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2561" y="2996054"/>
            <a:ext cx="1246856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30" name="Plassholder for tekst 19">
            <a:extLst>
              <a:ext uri="{FF2B5EF4-FFF2-40B4-BE49-F238E27FC236}">
                <a16:creationId xmlns:a16="http://schemas.microsoft.com/office/drawing/2014/main" id="{29FD479B-73AD-254E-803E-C71ADF0B4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68375" y="4470394"/>
            <a:ext cx="1246856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15" name="Grafikk 10">
            <a:extLst>
              <a:ext uri="{FF2B5EF4-FFF2-40B4-BE49-F238E27FC236}">
                <a16:creationId xmlns:a16="http://schemas.microsoft.com/office/drawing/2014/main" id="{B9288154-6647-8D4F-B2F3-E20F4C15857E}"/>
              </a:ext>
            </a:extLst>
          </p:cNvPr>
          <p:cNvSpPr/>
          <p:nvPr userDrawn="1"/>
        </p:nvSpPr>
        <p:spPr>
          <a:xfrm>
            <a:off x="9091804" y="813568"/>
            <a:ext cx="2317749" cy="2203933"/>
          </a:xfrm>
          <a:custGeom>
            <a:avLst/>
            <a:gdLst>
              <a:gd name="connsiteX0" fmla="*/ 1370214 w 2844798"/>
              <a:gd name="connsiteY0" fmla="*/ 207 h 2705100"/>
              <a:gd name="connsiteX1" fmla="*/ 2789826 w 2844798"/>
              <a:gd name="connsiteY1" fmla="*/ 875046 h 2705100"/>
              <a:gd name="connsiteX2" fmla="*/ 2155635 w 2844798"/>
              <a:gd name="connsiteY2" fmla="*/ 2413661 h 2705100"/>
              <a:gd name="connsiteX3" fmla="*/ 541368 w 2844798"/>
              <a:gd name="connsiteY3" fmla="*/ 2473287 h 2705100"/>
              <a:gd name="connsiteX4" fmla="*/ 76492 w 2844798"/>
              <a:gd name="connsiteY4" fmla="*/ 915855 h 2705100"/>
              <a:gd name="connsiteX5" fmla="*/ 1370214 w 2844798"/>
              <a:gd name="connsiteY5" fmla="*/ 207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798" h="2705100">
                <a:moveTo>
                  <a:pt x="1370214" y="207"/>
                </a:moveTo>
                <a:cubicBezTo>
                  <a:pt x="1985071" y="-9040"/>
                  <a:pt x="2599948" y="291564"/>
                  <a:pt x="2789826" y="875046"/>
                </a:cubicBezTo>
                <a:cubicBezTo>
                  <a:pt x="2979600" y="1458172"/>
                  <a:pt x="2656139" y="2057898"/>
                  <a:pt x="2155635" y="2413661"/>
                </a:cubicBezTo>
                <a:cubicBezTo>
                  <a:pt x="1670811" y="2758281"/>
                  <a:pt x="1023995" y="2820964"/>
                  <a:pt x="541368" y="2473287"/>
                </a:cubicBezTo>
                <a:cubicBezTo>
                  <a:pt x="54702" y="2122687"/>
                  <a:pt x="-113855" y="1483809"/>
                  <a:pt x="76492" y="915855"/>
                </a:cubicBezTo>
                <a:cubicBezTo>
                  <a:pt x="261854" y="362780"/>
                  <a:pt x="785713" y="8998"/>
                  <a:pt x="1370214" y="207"/>
                </a:cubicBezTo>
                <a:close/>
              </a:path>
            </a:pathLst>
          </a:custGeom>
          <a:solidFill>
            <a:schemeClr val="accent5">
              <a:lumMod val="90000"/>
            </a:schemeClr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6" name="Plassholder for tekst 19">
            <a:extLst>
              <a:ext uri="{FF2B5EF4-FFF2-40B4-BE49-F238E27FC236}">
                <a16:creationId xmlns:a16="http://schemas.microsoft.com/office/drawing/2014/main" id="{5D7DBAEC-AD87-F647-B65A-6B91622D688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27250" y="1778788"/>
            <a:ext cx="1246856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</p:spTree>
    <p:extLst>
      <p:ext uri="{BB962C8B-B14F-4D97-AF65-F5344CB8AC3E}">
        <p14:creationId xmlns:p14="http://schemas.microsoft.com/office/powerpoint/2010/main" val="263156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stegs proses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D06DBFB-9DB4-9747-9CA3-D7CCDA73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2207" y="1583785"/>
            <a:ext cx="3695283" cy="1754090"/>
          </a:xfrm>
        </p:spPr>
        <p:txBody>
          <a:bodyPr>
            <a:normAutofit/>
          </a:bodyPr>
          <a:lstStyle>
            <a:lvl1pPr algn="r">
              <a:defRPr sz="32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2F9090CC-E3F5-7848-8B42-8398C91FB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F6CB3F7-1611-C84E-86B9-EE63D151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8392447-5E94-9545-8FDD-C431E11E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12" name="Grafikk 6">
            <a:extLst>
              <a:ext uri="{FF2B5EF4-FFF2-40B4-BE49-F238E27FC236}">
                <a16:creationId xmlns:a16="http://schemas.microsoft.com/office/drawing/2014/main" id="{A92616B3-DDCD-A94D-9CAA-55864C6BF953}"/>
              </a:ext>
            </a:extLst>
          </p:cNvPr>
          <p:cNvSpPr/>
          <p:nvPr/>
        </p:nvSpPr>
        <p:spPr>
          <a:xfrm>
            <a:off x="502129" y="2460830"/>
            <a:ext cx="1965105" cy="1936340"/>
          </a:xfrm>
          <a:custGeom>
            <a:avLst/>
            <a:gdLst>
              <a:gd name="connsiteX0" fmla="*/ 1523627 w 2882900"/>
              <a:gd name="connsiteY0" fmla="*/ 0 h 2590800"/>
              <a:gd name="connsiteX1" fmla="*/ 2882900 w 2882900"/>
              <a:gd name="connsiteY1" fmla="*/ 1364742 h 2590800"/>
              <a:gd name="connsiteX2" fmla="*/ 1523627 w 2882900"/>
              <a:gd name="connsiteY2" fmla="*/ 2590800 h 2590800"/>
              <a:gd name="connsiteX3" fmla="*/ 0 w 2882900"/>
              <a:gd name="connsiteY3" fmla="*/ 1364742 h 2590800"/>
              <a:gd name="connsiteX4" fmla="*/ 1523627 w 28829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590800">
                <a:moveTo>
                  <a:pt x="1523627" y="0"/>
                </a:moveTo>
                <a:cubicBezTo>
                  <a:pt x="2274979" y="0"/>
                  <a:pt x="2882900" y="611659"/>
                  <a:pt x="2882900" y="1364742"/>
                </a:cubicBezTo>
                <a:cubicBezTo>
                  <a:pt x="2882900" y="2080517"/>
                  <a:pt x="2237758" y="2590800"/>
                  <a:pt x="1523627" y="2590800"/>
                </a:cubicBezTo>
                <a:cubicBezTo>
                  <a:pt x="760582" y="2590800"/>
                  <a:pt x="0" y="2129552"/>
                  <a:pt x="0" y="1364742"/>
                </a:cubicBezTo>
                <a:cubicBezTo>
                  <a:pt x="0" y="564911"/>
                  <a:pt x="725641" y="0"/>
                  <a:pt x="1523627" y="0"/>
                </a:cubicBezTo>
                <a:close/>
              </a:path>
            </a:pathLst>
          </a:custGeom>
          <a:solidFill>
            <a:srgbClr val="423D89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3" name="Grafikk 8">
            <a:extLst>
              <a:ext uri="{FF2B5EF4-FFF2-40B4-BE49-F238E27FC236}">
                <a16:creationId xmlns:a16="http://schemas.microsoft.com/office/drawing/2014/main" id="{3D1F1314-069B-4648-B866-1752C2A00FED}"/>
              </a:ext>
            </a:extLst>
          </p:cNvPr>
          <p:cNvSpPr/>
          <p:nvPr/>
        </p:nvSpPr>
        <p:spPr>
          <a:xfrm>
            <a:off x="5201690" y="2460830"/>
            <a:ext cx="1872833" cy="1936340"/>
          </a:xfrm>
          <a:custGeom>
            <a:avLst/>
            <a:gdLst>
              <a:gd name="connsiteX0" fmla="*/ 1418848 w 2857498"/>
              <a:gd name="connsiteY0" fmla="*/ 0 h 2781300"/>
              <a:gd name="connsiteX1" fmla="*/ 2796315 w 2857498"/>
              <a:gd name="connsiteY1" fmla="*/ 1016551 h 2781300"/>
              <a:gd name="connsiteX2" fmla="*/ 2231641 w 2857498"/>
              <a:gd name="connsiteY2" fmla="*/ 2582138 h 2781300"/>
              <a:gd name="connsiteX3" fmla="*/ 683606 w 2857498"/>
              <a:gd name="connsiteY3" fmla="*/ 2475452 h 2781300"/>
              <a:gd name="connsiteX4" fmla="*/ 43994 w 2857498"/>
              <a:gd name="connsiteY4" fmla="*/ 1017396 h 2781300"/>
              <a:gd name="connsiteX5" fmla="*/ 1418848 w 2857498"/>
              <a:gd name="connsiteY5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7498" h="2781300">
                <a:moveTo>
                  <a:pt x="1418848" y="0"/>
                </a:moveTo>
                <a:cubicBezTo>
                  <a:pt x="2049843" y="-194"/>
                  <a:pt x="2606932" y="414912"/>
                  <a:pt x="2796315" y="1016551"/>
                </a:cubicBezTo>
                <a:cubicBezTo>
                  <a:pt x="2980467" y="1601583"/>
                  <a:pt x="2736469" y="2233536"/>
                  <a:pt x="2231641" y="2582138"/>
                </a:cubicBezTo>
                <a:cubicBezTo>
                  <a:pt x="1761160" y="2907019"/>
                  <a:pt x="1148649" y="2808079"/>
                  <a:pt x="683606" y="2475452"/>
                </a:cubicBezTo>
                <a:cubicBezTo>
                  <a:pt x="206258" y="2134017"/>
                  <a:pt x="-123062" y="1579845"/>
                  <a:pt x="43994" y="1017396"/>
                </a:cubicBezTo>
                <a:cubicBezTo>
                  <a:pt x="223412" y="413328"/>
                  <a:pt x="788444" y="194"/>
                  <a:pt x="1418848" y="0"/>
                </a:cubicBezTo>
                <a:close/>
              </a:path>
            </a:pathLst>
          </a:custGeom>
          <a:solidFill>
            <a:schemeClr val="accent1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4" name="Grafikk 10">
            <a:extLst>
              <a:ext uri="{FF2B5EF4-FFF2-40B4-BE49-F238E27FC236}">
                <a16:creationId xmlns:a16="http://schemas.microsoft.com/office/drawing/2014/main" id="{7ADD7659-872A-3B49-93AF-B27E246629A8}"/>
              </a:ext>
            </a:extLst>
          </p:cNvPr>
          <p:cNvSpPr/>
          <p:nvPr/>
        </p:nvSpPr>
        <p:spPr>
          <a:xfrm>
            <a:off x="2812704" y="4112185"/>
            <a:ext cx="1965106" cy="1868607"/>
          </a:xfrm>
          <a:custGeom>
            <a:avLst/>
            <a:gdLst>
              <a:gd name="connsiteX0" fmla="*/ 1370214 w 2844798"/>
              <a:gd name="connsiteY0" fmla="*/ 207 h 2705100"/>
              <a:gd name="connsiteX1" fmla="*/ 2789826 w 2844798"/>
              <a:gd name="connsiteY1" fmla="*/ 875046 h 2705100"/>
              <a:gd name="connsiteX2" fmla="*/ 2155635 w 2844798"/>
              <a:gd name="connsiteY2" fmla="*/ 2413661 h 2705100"/>
              <a:gd name="connsiteX3" fmla="*/ 541368 w 2844798"/>
              <a:gd name="connsiteY3" fmla="*/ 2473287 h 2705100"/>
              <a:gd name="connsiteX4" fmla="*/ 76492 w 2844798"/>
              <a:gd name="connsiteY4" fmla="*/ 915855 h 2705100"/>
              <a:gd name="connsiteX5" fmla="*/ 1370214 w 2844798"/>
              <a:gd name="connsiteY5" fmla="*/ 207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798" h="2705100">
                <a:moveTo>
                  <a:pt x="1370214" y="207"/>
                </a:moveTo>
                <a:cubicBezTo>
                  <a:pt x="1985071" y="-9040"/>
                  <a:pt x="2599948" y="291564"/>
                  <a:pt x="2789826" y="875046"/>
                </a:cubicBezTo>
                <a:cubicBezTo>
                  <a:pt x="2979600" y="1458172"/>
                  <a:pt x="2656139" y="2057898"/>
                  <a:pt x="2155635" y="2413661"/>
                </a:cubicBezTo>
                <a:cubicBezTo>
                  <a:pt x="1670811" y="2758281"/>
                  <a:pt x="1023995" y="2820964"/>
                  <a:pt x="541368" y="2473287"/>
                </a:cubicBezTo>
                <a:cubicBezTo>
                  <a:pt x="54702" y="2122687"/>
                  <a:pt x="-113855" y="1483809"/>
                  <a:pt x="76492" y="915855"/>
                </a:cubicBezTo>
                <a:cubicBezTo>
                  <a:pt x="261854" y="362780"/>
                  <a:pt x="785713" y="8998"/>
                  <a:pt x="1370214" y="207"/>
                </a:cubicBezTo>
                <a:close/>
              </a:path>
            </a:pathLst>
          </a:custGeom>
          <a:solidFill>
            <a:schemeClr val="tx2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194AF119-3C05-1448-805E-A026FD5F32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627" y="3171825"/>
            <a:ext cx="1560109" cy="514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28" name="Plassholder for tekst 19">
            <a:extLst>
              <a:ext uri="{FF2B5EF4-FFF2-40B4-BE49-F238E27FC236}">
                <a16:creationId xmlns:a16="http://schemas.microsoft.com/office/drawing/2014/main" id="{A8F8B0AE-73EB-9A4C-9E20-C47CA87E8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46413" y="3171825"/>
            <a:ext cx="1246856" cy="514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30" name="Plassholder for tekst 19">
            <a:extLst>
              <a:ext uri="{FF2B5EF4-FFF2-40B4-BE49-F238E27FC236}">
                <a16:creationId xmlns:a16="http://schemas.microsoft.com/office/drawing/2014/main" id="{29FD479B-73AD-254E-803E-C71ADF0B4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71828" y="4792068"/>
            <a:ext cx="1246856" cy="514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15" name="Grafikk 10">
            <a:extLst>
              <a:ext uri="{FF2B5EF4-FFF2-40B4-BE49-F238E27FC236}">
                <a16:creationId xmlns:a16="http://schemas.microsoft.com/office/drawing/2014/main" id="{B9288154-6647-8D4F-B2F3-E20F4C15857E}"/>
              </a:ext>
            </a:extLst>
          </p:cNvPr>
          <p:cNvSpPr/>
          <p:nvPr userDrawn="1"/>
        </p:nvSpPr>
        <p:spPr>
          <a:xfrm>
            <a:off x="2901166" y="516547"/>
            <a:ext cx="1872832" cy="1780864"/>
          </a:xfrm>
          <a:custGeom>
            <a:avLst/>
            <a:gdLst>
              <a:gd name="connsiteX0" fmla="*/ 1370214 w 2844798"/>
              <a:gd name="connsiteY0" fmla="*/ 207 h 2705100"/>
              <a:gd name="connsiteX1" fmla="*/ 2789826 w 2844798"/>
              <a:gd name="connsiteY1" fmla="*/ 875046 h 2705100"/>
              <a:gd name="connsiteX2" fmla="*/ 2155635 w 2844798"/>
              <a:gd name="connsiteY2" fmla="*/ 2413661 h 2705100"/>
              <a:gd name="connsiteX3" fmla="*/ 541368 w 2844798"/>
              <a:gd name="connsiteY3" fmla="*/ 2473287 h 2705100"/>
              <a:gd name="connsiteX4" fmla="*/ 76492 w 2844798"/>
              <a:gd name="connsiteY4" fmla="*/ 915855 h 2705100"/>
              <a:gd name="connsiteX5" fmla="*/ 1370214 w 2844798"/>
              <a:gd name="connsiteY5" fmla="*/ 207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798" h="2705100">
                <a:moveTo>
                  <a:pt x="1370214" y="207"/>
                </a:moveTo>
                <a:cubicBezTo>
                  <a:pt x="1985071" y="-9040"/>
                  <a:pt x="2599948" y="291564"/>
                  <a:pt x="2789826" y="875046"/>
                </a:cubicBezTo>
                <a:cubicBezTo>
                  <a:pt x="2979600" y="1458172"/>
                  <a:pt x="2656139" y="2057898"/>
                  <a:pt x="2155635" y="2413661"/>
                </a:cubicBezTo>
                <a:cubicBezTo>
                  <a:pt x="1670811" y="2758281"/>
                  <a:pt x="1023995" y="2820964"/>
                  <a:pt x="541368" y="2473287"/>
                </a:cubicBezTo>
                <a:cubicBezTo>
                  <a:pt x="54702" y="2122687"/>
                  <a:pt x="-113855" y="1483809"/>
                  <a:pt x="76492" y="915855"/>
                </a:cubicBezTo>
                <a:cubicBezTo>
                  <a:pt x="261854" y="362780"/>
                  <a:pt x="785713" y="8998"/>
                  <a:pt x="1370214" y="207"/>
                </a:cubicBezTo>
                <a:close/>
              </a:path>
            </a:pathLst>
          </a:custGeom>
          <a:solidFill>
            <a:schemeClr val="tx2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6" name="Plassholder for tekst 19">
            <a:extLst>
              <a:ext uri="{FF2B5EF4-FFF2-40B4-BE49-F238E27FC236}">
                <a16:creationId xmlns:a16="http://schemas.microsoft.com/office/drawing/2014/main" id="{5D7DBAEC-AD87-F647-B65A-6B91622D688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4154" y="1149804"/>
            <a:ext cx="1246856" cy="514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pic>
        <p:nvPicPr>
          <p:cNvPr id="29" name="Grafikk 28">
            <a:extLst>
              <a:ext uri="{FF2B5EF4-FFF2-40B4-BE49-F238E27FC236}">
                <a16:creationId xmlns:a16="http://schemas.microsoft.com/office/drawing/2014/main" id="{15BD96F8-1232-6D42-86B0-8DC3A3B707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4955" y="1215635"/>
            <a:ext cx="868005" cy="951032"/>
          </a:xfrm>
          <a:prstGeom prst="rect">
            <a:avLst/>
          </a:prstGeom>
        </p:spPr>
      </p:pic>
      <p:pic>
        <p:nvPicPr>
          <p:cNvPr id="31" name="Grafikk 30">
            <a:extLst>
              <a:ext uri="{FF2B5EF4-FFF2-40B4-BE49-F238E27FC236}">
                <a16:creationId xmlns:a16="http://schemas.microsoft.com/office/drawing/2014/main" id="{067DC5CA-D675-AE4A-8F63-3980048067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742991">
            <a:off x="5390204" y="4782111"/>
            <a:ext cx="868005" cy="951032"/>
          </a:xfrm>
          <a:prstGeom prst="rect">
            <a:avLst/>
          </a:prstGeom>
        </p:spPr>
      </p:pic>
      <p:pic>
        <p:nvPicPr>
          <p:cNvPr id="32" name="Grafikk 31">
            <a:extLst>
              <a:ext uri="{FF2B5EF4-FFF2-40B4-BE49-F238E27FC236}">
                <a16:creationId xmlns:a16="http://schemas.microsoft.com/office/drawing/2014/main" id="{4F119106-DB21-F54A-93D9-D4DDBD70B5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469612">
            <a:off x="1371057" y="4782111"/>
            <a:ext cx="868005" cy="951032"/>
          </a:xfrm>
          <a:prstGeom prst="rect">
            <a:avLst/>
          </a:prstGeom>
        </p:spPr>
      </p:pic>
      <p:pic>
        <p:nvPicPr>
          <p:cNvPr id="33" name="Grafikk 32">
            <a:extLst>
              <a:ext uri="{FF2B5EF4-FFF2-40B4-BE49-F238E27FC236}">
                <a16:creationId xmlns:a16="http://schemas.microsoft.com/office/drawing/2014/main" id="{F5D09A5F-F1BE-6C41-82D9-4592FBD95C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494192" y="1189598"/>
            <a:ext cx="868005" cy="95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44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unkter - blobs og beskrivel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D06DBFB-9DB4-9747-9CA3-D7CCDA73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5" y="368300"/>
            <a:ext cx="6935462" cy="1152525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2F9090CC-E3F5-7848-8B42-8398C91FB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F6CB3F7-1611-C84E-86B9-EE63D151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8392447-5E94-9545-8FDD-C431E11E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12" name="Grafikk 6">
            <a:extLst>
              <a:ext uri="{FF2B5EF4-FFF2-40B4-BE49-F238E27FC236}">
                <a16:creationId xmlns:a16="http://schemas.microsoft.com/office/drawing/2014/main" id="{A92616B3-DDCD-A94D-9CAA-55864C6BF953}"/>
              </a:ext>
            </a:extLst>
          </p:cNvPr>
          <p:cNvSpPr/>
          <p:nvPr/>
        </p:nvSpPr>
        <p:spPr>
          <a:xfrm>
            <a:off x="828774" y="2054287"/>
            <a:ext cx="1959484" cy="1760946"/>
          </a:xfrm>
          <a:custGeom>
            <a:avLst/>
            <a:gdLst>
              <a:gd name="connsiteX0" fmla="*/ 1523627 w 2882900"/>
              <a:gd name="connsiteY0" fmla="*/ 0 h 2590800"/>
              <a:gd name="connsiteX1" fmla="*/ 2882900 w 2882900"/>
              <a:gd name="connsiteY1" fmla="*/ 1364742 h 2590800"/>
              <a:gd name="connsiteX2" fmla="*/ 1523627 w 2882900"/>
              <a:gd name="connsiteY2" fmla="*/ 2590800 h 2590800"/>
              <a:gd name="connsiteX3" fmla="*/ 0 w 2882900"/>
              <a:gd name="connsiteY3" fmla="*/ 1364742 h 2590800"/>
              <a:gd name="connsiteX4" fmla="*/ 1523627 w 28829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590800">
                <a:moveTo>
                  <a:pt x="1523627" y="0"/>
                </a:moveTo>
                <a:cubicBezTo>
                  <a:pt x="2274979" y="0"/>
                  <a:pt x="2882900" y="611659"/>
                  <a:pt x="2882900" y="1364742"/>
                </a:cubicBezTo>
                <a:cubicBezTo>
                  <a:pt x="2882900" y="2080517"/>
                  <a:pt x="2237758" y="2590800"/>
                  <a:pt x="1523627" y="2590800"/>
                </a:cubicBezTo>
                <a:cubicBezTo>
                  <a:pt x="760582" y="2590800"/>
                  <a:pt x="0" y="2129552"/>
                  <a:pt x="0" y="1364742"/>
                </a:cubicBezTo>
                <a:cubicBezTo>
                  <a:pt x="0" y="564911"/>
                  <a:pt x="725641" y="0"/>
                  <a:pt x="1523627" y="0"/>
                </a:cubicBezTo>
                <a:close/>
              </a:path>
            </a:pathLst>
          </a:custGeom>
          <a:solidFill>
            <a:srgbClr val="423D89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3" name="Grafikk 8">
            <a:extLst>
              <a:ext uri="{FF2B5EF4-FFF2-40B4-BE49-F238E27FC236}">
                <a16:creationId xmlns:a16="http://schemas.microsoft.com/office/drawing/2014/main" id="{3D1F1314-069B-4648-B866-1752C2A00FED}"/>
              </a:ext>
            </a:extLst>
          </p:cNvPr>
          <p:cNvSpPr/>
          <p:nvPr/>
        </p:nvSpPr>
        <p:spPr>
          <a:xfrm>
            <a:off x="5106442" y="1884857"/>
            <a:ext cx="1979115" cy="1926340"/>
          </a:xfrm>
          <a:custGeom>
            <a:avLst/>
            <a:gdLst>
              <a:gd name="connsiteX0" fmla="*/ 1418848 w 2857498"/>
              <a:gd name="connsiteY0" fmla="*/ 0 h 2781300"/>
              <a:gd name="connsiteX1" fmla="*/ 2796315 w 2857498"/>
              <a:gd name="connsiteY1" fmla="*/ 1016551 h 2781300"/>
              <a:gd name="connsiteX2" fmla="*/ 2231641 w 2857498"/>
              <a:gd name="connsiteY2" fmla="*/ 2582138 h 2781300"/>
              <a:gd name="connsiteX3" fmla="*/ 683606 w 2857498"/>
              <a:gd name="connsiteY3" fmla="*/ 2475452 h 2781300"/>
              <a:gd name="connsiteX4" fmla="*/ 43994 w 2857498"/>
              <a:gd name="connsiteY4" fmla="*/ 1017396 h 2781300"/>
              <a:gd name="connsiteX5" fmla="*/ 1418848 w 2857498"/>
              <a:gd name="connsiteY5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7498" h="2781300">
                <a:moveTo>
                  <a:pt x="1418848" y="0"/>
                </a:moveTo>
                <a:cubicBezTo>
                  <a:pt x="2049843" y="-194"/>
                  <a:pt x="2606932" y="414912"/>
                  <a:pt x="2796315" y="1016551"/>
                </a:cubicBezTo>
                <a:cubicBezTo>
                  <a:pt x="2980467" y="1601583"/>
                  <a:pt x="2736469" y="2233536"/>
                  <a:pt x="2231641" y="2582138"/>
                </a:cubicBezTo>
                <a:cubicBezTo>
                  <a:pt x="1761160" y="2907019"/>
                  <a:pt x="1148649" y="2808079"/>
                  <a:pt x="683606" y="2475452"/>
                </a:cubicBezTo>
                <a:cubicBezTo>
                  <a:pt x="206258" y="2134017"/>
                  <a:pt x="-123062" y="1579845"/>
                  <a:pt x="43994" y="1017396"/>
                </a:cubicBezTo>
                <a:cubicBezTo>
                  <a:pt x="223412" y="413328"/>
                  <a:pt x="788444" y="194"/>
                  <a:pt x="1418848" y="0"/>
                </a:cubicBezTo>
                <a:close/>
              </a:path>
            </a:pathLst>
          </a:custGeom>
          <a:solidFill>
            <a:srgbClr val="423D89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4" name="Grafikk 10">
            <a:extLst>
              <a:ext uri="{FF2B5EF4-FFF2-40B4-BE49-F238E27FC236}">
                <a16:creationId xmlns:a16="http://schemas.microsoft.com/office/drawing/2014/main" id="{7ADD7659-872A-3B49-93AF-B27E246629A8}"/>
              </a:ext>
            </a:extLst>
          </p:cNvPr>
          <p:cNvSpPr/>
          <p:nvPr/>
        </p:nvSpPr>
        <p:spPr>
          <a:xfrm>
            <a:off x="9212034" y="2054287"/>
            <a:ext cx="1932874" cy="1837958"/>
          </a:xfrm>
          <a:custGeom>
            <a:avLst/>
            <a:gdLst>
              <a:gd name="connsiteX0" fmla="*/ 1370214 w 2844798"/>
              <a:gd name="connsiteY0" fmla="*/ 207 h 2705100"/>
              <a:gd name="connsiteX1" fmla="*/ 2789826 w 2844798"/>
              <a:gd name="connsiteY1" fmla="*/ 875046 h 2705100"/>
              <a:gd name="connsiteX2" fmla="*/ 2155635 w 2844798"/>
              <a:gd name="connsiteY2" fmla="*/ 2413661 h 2705100"/>
              <a:gd name="connsiteX3" fmla="*/ 541368 w 2844798"/>
              <a:gd name="connsiteY3" fmla="*/ 2473287 h 2705100"/>
              <a:gd name="connsiteX4" fmla="*/ 76492 w 2844798"/>
              <a:gd name="connsiteY4" fmla="*/ 915855 h 2705100"/>
              <a:gd name="connsiteX5" fmla="*/ 1370214 w 2844798"/>
              <a:gd name="connsiteY5" fmla="*/ 207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798" h="2705100">
                <a:moveTo>
                  <a:pt x="1370214" y="207"/>
                </a:moveTo>
                <a:cubicBezTo>
                  <a:pt x="1985071" y="-9040"/>
                  <a:pt x="2599948" y="291564"/>
                  <a:pt x="2789826" y="875046"/>
                </a:cubicBezTo>
                <a:cubicBezTo>
                  <a:pt x="2979600" y="1458172"/>
                  <a:pt x="2656139" y="2057898"/>
                  <a:pt x="2155635" y="2413661"/>
                </a:cubicBezTo>
                <a:cubicBezTo>
                  <a:pt x="1670811" y="2758281"/>
                  <a:pt x="1023995" y="2820964"/>
                  <a:pt x="541368" y="2473287"/>
                </a:cubicBezTo>
                <a:cubicBezTo>
                  <a:pt x="54702" y="2122687"/>
                  <a:pt x="-113855" y="1483809"/>
                  <a:pt x="76492" y="915855"/>
                </a:cubicBezTo>
                <a:cubicBezTo>
                  <a:pt x="261854" y="362780"/>
                  <a:pt x="785713" y="8998"/>
                  <a:pt x="1370214" y="207"/>
                </a:cubicBezTo>
                <a:close/>
              </a:path>
            </a:pathLst>
          </a:custGeom>
          <a:solidFill>
            <a:srgbClr val="423D89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8" name="Plassholder for tekst 17">
            <a:extLst>
              <a:ext uri="{FF2B5EF4-FFF2-40B4-BE49-F238E27FC236}">
                <a16:creationId xmlns:a16="http://schemas.microsoft.com/office/drawing/2014/main" id="{77AB7BB9-B433-BD47-8936-0775630CC8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2126" y="2476883"/>
            <a:ext cx="312780" cy="323715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194AF119-3C05-1448-805E-A026FD5F32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516" y="2831278"/>
            <a:ext cx="1548000" cy="412927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27" name="Plassholder for tekst 17">
            <a:extLst>
              <a:ext uri="{FF2B5EF4-FFF2-40B4-BE49-F238E27FC236}">
                <a16:creationId xmlns:a16="http://schemas.microsoft.com/office/drawing/2014/main" id="{6BBBEFB9-9A0E-DB4E-8300-994745F37D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1197" y="2357250"/>
            <a:ext cx="389605" cy="403226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28" name="Plassholder for tekst 19">
            <a:extLst>
              <a:ext uri="{FF2B5EF4-FFF2-40B4-BE49-F238E27FC236}">
                <a16:creationId xmlns:a16="http://schemas.microsoft.com/office/drawing/2014/main" id="{A8F8B0AE-73EB-9A4C-9E20-C47CA87E8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21666" y="2795868"/>
            <a:ext cx="1548666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29" name="Plassholder for tekst 17">
            <a:extLst>
              <a:ext uri="{FF2B5EF4-FFF2-40B4-BE49-F238E27FC236}">
                <a16:creationId xmlns:a16="http://schemas.microsoft.com/office/drawing/2014/main" id="{3BB375D5-348D-6548-B477-6EC8E5493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3669" y="2447997"/>
            <a:ext cx="389605" cy="403226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30" name="Plassholder for tekst 19">
            <a:extLst>
              <a:ext uri="{FF2B5EF4-FFF2-40B4-BE49-F238E27FC236}">
                <a16:creationId xmlns:a16="http://schemas.microsoft.com/office/drawing/2014/main" id="{29FD479B-73AD-254E-803E-C71ADF0B4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04471" y="2886615"/>
            <a:ext cx="1548000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9475CA8-CC05-304C-870C-E4537BEBE3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611" y="4325960"/>
            <a:ext cx="2355298" cy="169111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/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17" name="Plassholder for tekst 6">
            <a:extLst>
              <a:ext uri="{FF2B5EF4-FFF2-40B4-BE49-F238E27FC236}">
                <a16:creationId xmlns:a16="http://schemas.microsoft.com/office/drawing/2014/main" id="{0BC8212E-FACA-504B-8F8F-9111FD164C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18351" y="4325959"/>
            <a:ext cx="2355298" cy="169111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/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19" name="Plassholder for tekst 6">
            <a:extLst>
              <a:ext uri="{FF2B5EF4-FFF2-40B4-BE49-F238E27FC236}">
                <a16:creationId xmlns:a16="http://schemas.microsoft.com/office/drawing/2014/main" id="{153FD7FA-A102-4140-A444-439A5A1248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12034" y="4325958"/>
            <a:ext cx="2355298" cy="169111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/>
            </a:lvl1pPr>
          </a:lstStyle>
          <a:p>
            <a:pPr lvl="0"/>
            <a:r>
              <a:rPr lang="nb-NO" dirty="0"/>
              <a:t>Kort tekst</a:t>
            </a:r>
          </a:p>
        </p:txBody>
      </p:sp>
    </p:spTree>
    <p:extLst>
      <p:ext uri="{BB962C8B-B14F-4D97-AF65-F5344CB8AC3E}">
        <p14:creationId xmlns:p14="http://schemas.microsoft.com/office/powerpoint/2010/main" val="3951494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E5533D1-3F26-3D40-AF0B-CA0D0AD7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5" y="368300"/>
            <a:ext cx="6175730" cy="1152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b-NO" dirty="0"/>
              <a:t>Klikk for å redigere tittel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E68B1A6-42E2-6444-BE92-3361B2DD7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995" y="1952625"/>
            <a:ext cx="10242905" cy="4139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2C7D1359-6923-C54D-A2BB-8132C1C179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42465" y="6359788"/>
            <a:ext cx="1028736" cy="3551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raphik Regular" panose="020B0503030202060203" pitchFamily="34" charset="0"/>
              </a:defRPr>
            </a:lvl1pPr>
          </a:lstStyle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281B0AC-2BF3-EA4B-A4F5-A276CF59D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0995" y="6354569"/>
            <a:ext cx="4114800" cy="356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raphik Regular" panose="020B0503030202060203" pitchFamily="34" charset="0"/>
              </a:defRPr>
            </a:lvl1pPr>
          </a:lstStyle>
          <a:p>
            <a:r>
              <a:rPr lang="nb-NO" dirty="0"/>
              <a:t>Skriv inn bunntekst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C58BA8F-748F-9E41-BF58-5F58639E9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6478" y="6354569"/>
            <a:ext cx="481012" cy="35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raphik Regular" panose="020B0503030202060203" pitchFamily="34" charset="0"/>
              </a:defRPr>
            </a:lvl1pPr>
          </a:lstStyle>
          <a:p>
            <a:r>
              <a:rPr lang="nb-NO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93393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1" r:id="rId3"/>
    <p:sldLayoutId id="2147483668" r:id="rId4"/>
    <p:sldLayoutId id="2147483650" r:id="rId5"/>
    <p:sldLayoutId id="2147483659" r:id="rId6"/>
    <p:sldLayoutId id="2147483672" r:id="rId7"/>
    <p:sldLayoutId id="2147483673" r:id="rId8"/>
    <p:sldLayoutId id="2147483660" r:id="rId9"/>
    <p:sldLayoutId id="2147483658" r:id="rId10"/>
    <p:sldLayoutId id="2147483674" r:id="rId11"/>
    <p:sldLayoutId id="2147483652" r:id="rId12"/>
    <p:sldLayoutId id="2147483653" r:id="rId13"/>
    <p:sldLayoutId id="2147483654" r:id="rId14"/>
    <p:sldLayoutId id="2147483657" r:id="rId15"/>
    <p:sldLayoutId id="2147483655" r:id="rId16"/>
    <p:sldLayoutId id="2147483662" r:id="rId17"/>
    <p:sldLayoutId id="2147483663" r:id="rId18"/>
    <p:sldLayoutId id="2147483664" r:id="rId19"/>
    <p:sldLayoutId id="2147483665" r:id="rId20"/>
    <p:sldLayoutId id="2147483669" r:id="rId21"/>
    <p:sldLayoutId id="2147483667" r:id="rId22"/>
    <p:sldLayoutId id="2147483661" r:id="rId23"/>
    <p:sldLayoutId id="2147483666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Recoleta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raphik Regular" panose="020B050303020206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raphik Regular" panose="020B050303020206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raphik Regular" panose="020B050303020206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Graphik Regular" panose="020B050303020206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Graphik Regular" panose="020B050303020206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 userDrawn="1">
          <p15:clr>
            <a:srgbClr val="F26B43"/>
          </p15:clr>
        </p15:guide>
        <p15:guide id="2" pos="98" userDrawn="1">
          <p15:clr>
            <a:srgbClr val="F26B43"/>
          </p15:clr>
        </p15:guide>
        <p15:guide id="3" orient="horz" pos="4224" userDrawn="1">
          <p15:clr>
            <a:srgbClr val="F26B43"/>
          </p15:clr>
        </p15:guide>
        <p15:guide id="4" pos="7582" userDrawn="1">
          <p15:clr>
            <a:srgbClr val="F26B43"/>
          </p15:clr>
        </p15:guide>
        <p15:guide id="5" orient="horz" pos="232" userDrawn="1">
          <p15:clr>
            <a:srgbClr val="F26B43"/>
          </p15:clr>
        </p15:guide>
        <p15:guide id="6" orient="horz" pos="958" userDrawn="1">
          <p15:clr>
            <a:srgbClr val="F26B43"/>
          </p15:clr>
        </p15:guide>
        <p15:guide id="7" pos="4294" userDrawn="1">
          <p15:clr>
            <a:srgbClr val="F26B43"/>
          </p15:clr>
        </p15:guide>
        <p15:guide id="8" pos="393" userDrawn="1">
          <p15:clr>
            <a:srgbClr val="F26B43"/>
          </p15:clr>
        </p15:guide>
        <p15:guide id="9" orient="horz" pos="1230" userDrawn="1">
          <p15:clr>
            <a:srgbClr val="F26B43"/>
          </p15:clr>
        </p15:guide>
        <p15:guide id="10" pos="7287" userDrawn="1">
          <p15:clr>
            <a:srgbClr val="F26B43"/>
          </p15:clr>
        </p15:guide>
        <p15:guide id="11" orient="horz" pos="3997" userDrawn="1">
          <p15:clr>
            <a:srgbClr val="F26B43"/>
          </p15:clr>
        </p15:guide>
        <p15:guide id="12" orient="horz" pos="3362" userDrawn="1">
          <p15:clr>
            <a:srgbClr val="F26B43"/>
          </p15:clr>
        </p15:guide>
        <p15:guide id="13" pos="3386" userDrawn="1">
          <p15:clr>
            <a:srgbClr val="F26B43"/>
          </p15:clr>
        </p15:guide>
        <p15:guide id="14" pos="6856" userDrawn="1">
          <p15:clr>
            <a:srgbClr val="F26B43"/>
          </p15:clr>
        </p15:guide>
        <p15:guide id="15" pos="824" userDrawn="1">
          <p15:clr>
            <a:srgbClr val="F26B43"/>
          </p15:clr>
        </p15:guide>
        <p15:guide id="16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0.jpeg"/><Relationship Id="rId7" Type="http://schemas.openxmlformats.org/officeDocument/2006/relationships/image" Target="../media/image2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2.xml"/><Relationship Id="rId5" Type="http://schemas.openxmlformats.org/officeDocument/2006/relationships/image" Target="../media/image21.png"/><Relationship Id="rId4" Type="http://schemas.openxmlformats.org/officeDocument/2006/relationships/customXml" Target="../ink/ink1.xml"/><Relationship Id="rId9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.cncf.io/" TargetMode="External"/><Relationship Id="rId2" Type="http://schemas.openxmlformats.org/officeDocument/2006/relationships/hyperlink" Target="https://kubernetes.io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kubernetes.io/docs/tasks/manage-kubernetes-objects/kustomization/" TargetMode="External"/><Relationship Id="rId4" Type="http://schemas.openxmlformats.org/officeDocument/2006/relationships/hyperlink" Target="https://kpt.dev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arianter/k8s-101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customXml" Target="../ink/ink4.xm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967FDBA-9D91-E84A-9DEA-4D2ECA5844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nb-NO" dirty="0" err="1"/>
              <a:t>ntro</a:t>
            </a:r>
            <a:r>
              <a:rPr lang="nb-NO" dirty="0"/>
              <a:t> til Kubernetes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9A99863B-71E4-7B47-A968-3F085E6000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56541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D882-4627-EA23-A5F7-2856E60F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1.2 – Debug og kommandoer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2C668-C939-778F-0BE4-56B8B1BE2D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008664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6A6DB8F-A3C3-B69B-3E31-3A3DF02F5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572" y="4491091"/>
            <a:ext cx="6023275" cy="1783817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14D3063A-6EF2-3691-0779-0A063B2F6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572" y="2534431"/>
            <a:ext cx="6023275" cy="1783817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80B6651-B626-E70A-01F0-4DB3D8427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572" y="577772"/>
            <a:ext cx="6023275" cy="17838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32FF05-EB68-D364-D822-61357ECC69CF}"/>
              </a:ext>
            </a:extLst>
          </p:cNvPr>
          <p:cNvSpPr txBox="1"/>
          <p:nvPr/>
        </p:nvSpPr>
        <p:spPr>
          <a:xfrm>
            <a:off x="905435" y="878541"/>
            <a:ext cx="1846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ecoleta" panose="020B0604020202020204" charset="0"/>
              </a:rPr>
              <a:t>Get info</a:t>
            </a:r>
            <a:endParaRPr lang="nb-NO" sz="2400" dirty="0">
              <a:latin typeface="Recolet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742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245744-BEF5-E5E0-96D9-54559A095F3B}"/>
              </a:ext>
            </a:extLst>
          </p:cNvPr>
          <p:cNvSpPr txBox="1"/>
          <p:nvPr/>
        </p:nvSpPr>
        <p:spPr>
          <a:xfrm>
            <a:off x="977153" y="779929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ecoleta" panose="020B0604020202020204" charset="0"/>
              </a:rPr>
              <a:t>Debug</a:t>
            </a:r>
            <a:endParaRPr lang="nb-NO" sz="2400" dirty="0">
              <a:latin typeface="Recoleta" panose="020B0604020202020204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1D8A07A-6ABB-54B2-DFB5-510B07B1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45" y="5128734"/>
            <a:ext cx="6785088" cy="166651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D39AA46-DC3E-FC1A-9DA1-F09491501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429000"/>
            <a:ext cx="5627186" cy="166651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A5BC7A0-CB20-491E-F7F6-3F929C9DD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53" y="1762487"/>
            <a:ext cx="5627186" cy="1666513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7CD8C8B-E0C0-FD2D-6B6E-DB5EB39EE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277" y="95974"/>
            <a:ext cx="5627186" cy="166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61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A9FDC-D33B-1CCF-8F54-CFB322E46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1.3 - Litt teori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831C4-F32B-025C-7AFB-A64697C1C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Men først – slett poden vi laget ista</a:t>
            </a:r>
          </a:p>
        </p:txBody>
      </p:sp>
    </p:spTree>
    <p:extLst>
      <p:ext uri="{BB962C8B-B14F-4D97-AF65-F5344CB8AC3E}">
        <p14:creationId xmlns:p14="http://schemas.microsoft.com/office/powerpoint/2010/main" val="1141850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247B50-0F42-D55F-3E4E-F34F26BD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</a:t>
            </a:r>
            <a:endParaRPr lang="nb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FC3D21-1D57-F024-E612-5016F139D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0EFC0-BD0D-71CB-F31D-6577E254D4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Minste</a:t>
            </a:r>
            <a:r>
              <a:rPr lang="en-US" dirty="0"/>
              <a:t> </a:t>
            </a:r>
            <a:r>
              <a:rPr lang="en-US" dirty="0" err="1"/>
              <a:t>enheten</a:t>
            </a:r>
            <a:r>
              <a:rPr lang="en-US" dirty="0"/>
              <a:t> I k8s</a:t>
            </a:r>
          </a:p>
          <a:p>
            <a:r>
              <a:rPr lang="en-US" dirty="0"/>
              <a:t>Alle </a:t>
            </a:r>
            <a:r>
              <a:rPr lang="en-US" dirty="0" err="1"/>
              <a:t>containere</a:t>
            </a:r>
            <a:r>
              <a:rPr lang="en-US" dirty="0"/>
              <a:t> </a:t>
            </a:r>
            <a:r>
              <a:rPr lang="en-US" dirty="0" err="1"/>
              <a:t>inne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pod </a:t>
            </a:r>
            <a:r>
              <a:rPr lang="en-US" dirty="0" err="1"/>
              <a:t>deler</a:t>
            </a:r>
            <a:r>
              <a:rPr lang="en-US" dirty="0"/>
              <a:t> </a:t>
            </a:r>
            <a:r>
              <a:rPr lang="en-US" dirty="0" err="1"/>
              <a:t>samme</a:t>
            </a:r>
            <a:r>
              <a:rPr lang="en-US" dirty="0"/>
              <a:t> </a:t>
            </a:r>
            <a:r>
              <a:rPr lang="en-US" dirty="0" err="1"/>
              <a:t>ressurser</a:t>
            </a:r>
            <a:r>
              <a:rPr lang="en-US" dirty="0"/>
              <a:t>, </a:t>
            </a:r>
            <a:r>
              <a:rPr lang="en-US" dirty="0" err="1"/>
              <a:t>som</a:t>
            </a:r>
            <a:endParaRPr lang="en-US" dirty="0"/>
          </a:p>
          <a:p>
            <a:pPr lvl="1"/>
            <a:r>
              <a:rPr lang="en-US" dirty="0" err="1"/>
              <a:t>Volum</a:t>
            </a:r>
            <a:r>
              <a:rPr lang="en-US" dirty="0"/>
              <a:t> (fil-</a:t>
            </a:r>
            <a:r>
              <a:rPr lang="en-US" dirty="0" err="1"/>
              <a:t>lagring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IP-</a:t>
            </a:r>
            <a:r>
              <a:rPr lang="en-US" dirty="0" err="1"/>
              <a:t>adresse</a:t>
            </a:r>
            <a:endParaRPr lang="en-US" dirty="0"/>
          </a:p>
          <a:p>
            <a:r>
              <a:rPr lang="en-US" dirty="0" err="1"/>
              <a:t>Helst</a:t>
            </a:r>
            <a:r>
              <a:rPr lang="en-US" dirty="0"/>
              <a:t> </a:t>
            </a:r>
            <a:r>
              <a:rPr lang="en-US" dirty="0" err="1"/>
              <a:t>én</a:t>
            </a:r>
            <a:r>
              <a:rPr lang="en-US" dirty="0"/>
              <a:t> </a:t>
            </a:r>
            <a:r>
              <a:rPr lang="en-US" dirty="0" err="1"/>
              <a:t>hovedcontainer</a:t>
            </a:r>
            <a:r>
              <a:rPr lang="en-US" dirty="0"/>
              <a:t> (</a:t>
            </a:r>
            <a:r>
              <a:rPr lang="en-US" dirty="0" err="1"/>
              <a:t>appen</a:t>
            </a:r>
            <a:r>
              <a:rPr lang="en-US" dirty="0"/>
              <a:t> din)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eventuelle</a:t>
            </a:r>
            <a:r>
              <a:rPr lang="en-US" dirty="0"/>
              <a:t> </a:t>
            </a:r>
            <a:r>
              <a:rPr lang="en-US" dirty="0" err="1"/>
              <a:t>hjelpere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logger</a:t>
            </a:r>
          </a:p>
          <a:p>
            <a:pPr lvl="1"/>
            <a:r>
              <a:rPr lang="en-US" dirty="0"/>
              <a:t>IKKE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databaser</a:t>
            </a:r>
            <a:r>
              <a:rPr lang="en-US" dirty="0"/>
              <a:t>!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90444A06-9D65-788B-89A1-FBE275C37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941" y="1952626"/>
            <a:ext cx="2923866" cy="40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38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0DB1-D041-41CB-042F-5BB92378A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64" y="374457"/>
            <a:ext cx="10714393" cy="1155700"/>
          </a:xfrm>
        </p:spPr>
        <p:txBody>
          <a:bodyPr anchor="b">
            <a:normAutofit/>
          </a:bodyPr>
          <a:lstStyle/>
          <a:p>
            <a:r>
              <a:rPr lang="en-US" dirty="0"/>
              <a:t>Nodes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CB2182-2EBD-4DAF-7FAB-551054205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665" y="1253932"/>
            <a:ext cx="5184000" cy="552450"/>
          </a:xfrm>
        </p:spPr>
        <p:txBody>
          <a:bodyPr anchor="b">
            <a:normAutofit/>
          </a:bodyPr>
          <a:lstStyle/>
          <a:p>
            <a:r>
              <a:rPr lang="en-US" dirty="0"/>
              <a:t>aka. </a:t>
            </a:r>
            <a:r>
              <a:rPr lang="en-US" dirty="0" err="1"/>
              <a:t>Drifterne</a:t>
            </a:r>
            <a:r>
              <a:rPr lang="en-US" dirty="0"/>
              <a:t> </a:t>
            </a:r>
            <a:r>
              <a:rPr lang="en-US" dirty="0" err="1"/>
              <a:t>sitt</a:t>
            </a:r>
            <a:r>
              <a:rPr lang="en-US" dirty="0"/>
              <a:t> problem.</a:t>
            </a:r>
          </a:p>
        </p:txBody>
      </p:sp>
      <p:pic>
        <p:nvPicPr>
          <p:cNvPr id="65" name="Picture Placeholder 4">
            <a:extLst>
              <a:ext uri="{FF2B5EF4-FFF2-40B4-BE49-F238E27FC236}">
                <a16:creationId xmlns:a16="http://schemas.microsoft.com/office/drawing/2014/main" id="{6C105C33-702B-2CC4-22C9-6AD675BF8C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49" y="2160494"/>
            <a:ext cx="4649726" cy="3272874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07418B-3887-EC18-478F-82411A11E1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6805" y="2160494"/>
            <a:ext cx="5184000" cy="4029169"/>
          </a:xfrm>
        </p:spPr>
        <p:txBody>
          <a:bodyPr>
            <a:normAutofit/>
          </a:bodyPr>
          <a:lstStyle/>
          <a:p>
            <a:endParaRPr lang="nb-NO" dirty="0"/>
          </a:p>
          <a:p>
            <a:r>
              <a:rPr lang="nb-NO" dirty="0" err="1"/>
              <a:t>kubectl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node</a:t>
            </a:r>
          </a:p>
          <a:p>
            <a:r>
              <a:rPr lang="nb-NO" dirty="0"/>
              <a:t>En virtuell eller fysisk maskin.</a:t>
            </a:r>
          </a:p>
          <a:p>
            <a:r>
              <a:rPr lang="nb-NO" dirty="0"/>
              <a:t>Kubelet, kube-proxy, container-runtime</a:t>
            </a:r>
          </a:p>
          <a:p>
            <a:r>
              <a:rPr lang="nb-NO" dirty="0"/>
              <a:t>Definert ressurskapasitet</a:t>
            </a:r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9753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9FCC86-FC58-C73E-9A9A-F400521B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Overordnet layout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C0990B6-3090-F9BA-514F-854706347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5067" y="552450"/>
            <a:ext cx="7976993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39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953EF-20A5-EDBD-8440-E31364AE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Pause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24A1C-E03C-2EAC-78FA-4F78987B2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72748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9DD20-1CF3-B7FC-BBF7-D5B717764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Del 2: Deployment</a:t>
            </a:r>
          </a:p>
        </p:txBody>
      </p:sp>
    </p:spTree>
    <p:extLst>
      <p:ext uri="{BB962C8B-B14F-4D97-AF65-F5344CB8AC3E}">
        <p14:creationId xmlns:p14="http://schemas.microsoft.com/office/powerpoint/2010/main" val="2601392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1109-7C1A-9233-1966-94C73FEC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8097C-6CD7-C3A0-CDC8-04A17DF99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oppskrift</a:t>
            </a:r>
            <a:r>
              <a:rPr lang="en-US" dirty="0"/>
              <a:t> for pods</a:t>
            </a:r>
            <a:endParaRPr lang="nb-NO" dirty="0"/>
          </a:p>
        </p:txBody>
      </p:sp>
      <p:pic>
        <p:nvPicPr>
          <p:cNvPr id="8" name="Picture Placeholder 7" descr="A picture containing person&#10;&#10;Description automatically generated">
            <a:extLst>
              <a:ext uri="{FF2B5EF4-FFF2-40B4-BE49-F238E27FC236}">
                <a16:creationId xmlns:a16="http://schemas.microsoft.com/office/drawing/2014/main" id="{49324454-A9DB-F054-A0A6-210B7DB396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747" r="21747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FF0733-4ED6-3E70-8E2F-B5BC81E178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/>
              <a:t>En mate å deklarativt oppdatere pods</a:t>
            </a:r>
          </a:p>
          <a:p>
            <a:r>
              <a:rPr lang="nb-NO" dirty="0"/>
              <a:t>Lar oss skalere antall </a:t>
            </a:r>
            <a:r>
              <a:rPr lang="nb-NO" dirty="0" err="1"/>
              <a:t>pods</a:t>
            </a:r>
            <a:r>
              <a:rPr lang="nb-NO" dirty="0"/>
              <a:t> opp og ned</a:t>
            </a:r>
          </a:p>
          <a:p>
            <a:r>
              <a:rPr lang="nb-NO" dirty="0"/>
              <a:t>Lar oss gj</a:t>
            </a:r>
            <a:r>
              <a:rPr lang="en-US" dirty="0" err="1"/>
              <a:t>øre</a:t>
            </a:r>
            <a:r>
              <a:rPr lang="en-US" dirty="0"/>
              <a:t> rollout deployments</a:t>
            </a:r>
          </a:p>
          <a:p>
            <a:r>
              <a:rPr lang="nb-NO" dirty="0"/>
              <a:t>Kan automatisere to stratergier ut av boksen</a:t>
            </a:r>
          </a:p>
          <a:p>
            <a:pPr lvl="1"/>
            <a:r>
              <a:rPr lang="nb-NO" dirty="0"/>
              <a:t>Recreate</a:t>
            </a:r>
          </a:p>
          <a:p>
            <a:pPr lvl="1"/>
            <a:r>
              <a:rPr lang="nb-NO" dirty="0"/>
              <a:t>Rolling (Default)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62108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4EEC968-B702-E245-9070-E602F55CB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B5A2A4F-3B3B-AD40-BF8F-59692B7F83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7804" y="1675394"/>
            <a:ext cx="4389247" cy="355143"/>
          </a:xfrm>
        </p:spPr>
        <p:txBody>
          <a:bodyPr>
            <a:normAutofit/>
          </a:bodyPr>
          <a:lstStyle/>
          <a:p>
            <a:r>
              <a:rPr lang="en-US" dirty="0" err="1"/>
              <a:t>Kjapp</a:t>
            </a:r>
            <a:r>
              <a:rPr lang="en-US" dirty="0"/>
              <a:t> intro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kurset</a:t>
            </a:r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2AEC15F3-2D4B-0E45-9E68-0FBE2519DA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7804" y="2265473"/>
            <a:ext cx="4389247" cy="355143"/>
          </a:xfrm>
        </p:spPr>
        <p:txBody>
          <a:bodyPr/>
          <a:lstStyle/>
          <a:p>
            <a:r>
              <a:rPr lang="en-US" dirty="0"/>
              <a:t>Del 1: </a:t>
            </a:r>
            <a:r>
              <a:rPr lang="en-US" dirty="0" err="1"/>
              <a:t>Spinne</a:t>
            </a:r>
            <a:r>
              <a:rPr lang="en-US" dirty="0"/>
              <a:t> </a:t>
            </a:r>
            <a:r>
              <a:rPr lang="en-US" dirty="0" err="1"/>
              <a:t>opp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pod</a:t>
            </a:r>
            <a:endParaRPr lang="nb-NO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119C7C-C101-9B42-882E-F2089E7625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Del 2: Level-up med deployments</a:t>
            </a:r>
            <a:endParaRPr lang="nb-NO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917E495E-60EE-E14C-A443-68B9AF4F24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Del 3: Rollout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0866136-0884-8C40-A5A7-AE2E759915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b-NO" dirty="0" err="1"/>
              <a:t>Wrap</a:t>
            </a:r>
            <a:r>
              <a:rPr lang="nb-NO" dirty="0"/>
              <a:t>-up</a:t>
            </a:r>
          </a:p>
        </p:txBody>
      </p:sp>
    </p:spTree>
    <p:extLst>
      <p:ext uri="{BB962C8B-B14F-4D97-AF65-F5344CB8AC3E}">
        <p14:creationId xmlns:p14="http://schemas.microsoft.com/office/powerpoint/2010/main" val="1613004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6A01-F7F1-9F05-324E-9A4320913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2.1 – Lag en enkel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D1551-947C-F7F0-3DB1-F4C903420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2612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3DFFC5-F808-092E-5C19-A6F99D65EE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4897" y="903821"/>
            <a:ext cx="5421264" cy="5338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422659-B243-3A0C-F6F2-17FF81B2FB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77001" y="1024209"/>
            <a:ext cx="3980466" cy="480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77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34FE548-8A55-F44E-CB3D-7E7E7933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Kommando</a:t>
            </a:r>
            <a:r>
              <a:rPr lang="en-US" dirty="0"/>
              <a:t> </a:t>
            </a:r>
            <a:r>
              <a:rPr lang="en-US" dirty="0" err="1"/>
              <a:t>struktur</a:t>
            </a:r>
            <a:endParaRPr lang="nb-N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72B097-357A-322D-9D20-37BBD6CBE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Is there a method to this madness?</a:t>
            </a:r>
            <a:endParaRPr lang="nb-NO" dirty="0"/>
          </a:p>
        </p:txBody>
      </p:sp>
      <p:pic>
        <p:nvPicPr>
          <p:cNvPr id="17" name="Picture Placeholder 16" descr="A picture containing person, beverage, cup&#10;&#10;Description automatically generated">
            <a:extLst>
              <a:ext uri="{FF2B5EF4-FFF2-40B4-BE49-F238E27FC236}">
                <a16:creationId xmlns:a16="http://schemas.microsoft.com/office/drawing/2014/main" id="{3FC10B44-F706-A841-8952-C860D54660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498" r="16498"/>
          <a:stretch>
            <a:fillRect/>
          </a:stretch>
        </p:blipFill>
        <p:spPr>
          <a:xfrm>
            <a:off x="1350808" y="2332926"/>
            <a:ext cx="3498297" cy="3482919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DE3FAB0-377F-29FC-E817-94D9C03651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93971" y="1952626"/>
            <a:ext cx="5763519" cy="391749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[command] [TYPE] [NAME] [flags]</a:t>
            </a:r>
          </a:p>
          <a:p>
            <a:r>
              <a:rPr lang="en-US" dirty="0"/>
              <a:t>commands</a:t>
            </a:r>
          </a:p>
          <a:p>
            <a:pPr lvl="1"/>
            <a:r>
              <a:rPr lang="en-US" dirty="0"/>
              <a:t>get</a:t>
            </a:r>
          </a:p>
          <a:p>
            <a:pPr lvl="1"/>
            <a:r>
              <a:rPr lang="en-US" dirty="0"/>
              <a:t>describe</a:t>
            </a:r>
          </a:p>
          <a:p>
            <a:pPr lvl="1"/>
            <a:r>
              <a:rPr lang="en-US" dirty="0"/>
              <a:t>create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edit</a:t>
            </a:r>
          </a:p>
          <a:p>
            <a:pPr lvl="1"/>
            <a:r>
              <a:rPr lang="en-US" dirty="0"/>
              <a:t>logs*</a:t>
            </a:r>
          </a:p>
          <a:p>
            <a:pPr lvl="1"/>
            <a:r>
              <a:rPr lang="en-US" dirty="0"/>
              <a:t>exec</a:t>
            </a:r>
          </a:p>
          <a:p>
            <a:pPr lvl="1"/>
            <a:r>
              <a:rPr lang="en-US" dirty="0"/>
              <a:t>apply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Pods</a:t>
            </a:r>
          </a:p>
          <a:p>
            <a:pPr lvl="1"/>
            <a:r>
              <a:rPr lang="en-US" dirty="0"/>
              <a:t>Services (svc)</a:t>
            </a:r>
          </a:p>
          <a:p>
            <a:pPr lvl="1"/>
            <a:r>
              <a:rPr lang="en-US" dirty="0"/>
              <a:t>Deployments</a:t>
            </a:r>
          </a:p>
          <a:p>
            <a:pPr lvl="1"/>
            <a:r>
              <a:rPr lang="en-US" dirty="0"/>
              <a:t>Namespaces (ns)</a:t>
            </a:r>
          </a:p>
          <a:p>
            <a:pPr lvl="1"/>
            <a:r>
              <a:rPr lang="en-US" dirty="0" err="1"/>
              <a:t>PersistedVolumes</a:t>
            </a:r>
            <a:r>
              <a:rPr lang="en-US" dirty="0"/>
              <a:t> (</a:t>
            </a:r>
            <a:r>
              <a:rPr lang="en-US" dirty="0" err="1"/>
              <a:t>pv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…</a:t>
            </a:r>
          </a:p>
          <a:p>
            <a:pPr marL="88900" lvl="2" indent="0">
              <a:buNone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BBCFEE-0939-F3AB-108D-84C4148364A9}"/>
              </a:ext>
            </a:extLst>
          </p:cNvPr>
          <p:cNvSpPr txBox="1"/>
          <p:nvPr/>
        </p:nvSpPr>
        <p:spPr>
          <a:xfrm>
            <a:off x="9789457" y="6479703"/>
            <a:ext cx="254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For pods (docker logs)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54339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5E8F1-17DF-0290-0180-9936FD1E7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2.2 – </a:t>
            </a:r>
            <a:r>
              <a:rPr lang="nb-NO" dirty="0" err="1"/>
              <a:t>Expose</a:t>
            </a:r>
            <a:r>
              <a:rPr lang="nb-NO" dirty="0"/>
              <a:t> </a:t>
            </a:r>
            <a:r>
              <a:rPr lang="nb-NO" dirty="0" err="1"/>
              <a:t>APIet</a:t>
            </a:r>
            <a:r>
              <a:rPr lang="nb-NO" dirty="0"/>
              <a:t> utad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07E067-61C4-8ED8-E5A7-F361A019A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«</a:t>
            </a:r>
            <a:r>
              <a:rPr lang="nb-NO" dirty="0" err="1"/>
              <a:t>Hello</a:t>
            </a:r>
            <a:r>
              <a:rPr lang="nb-NO" dirty="0"/>
              <a:t>, rest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»? </a:t>
            </a:r>
          </a:p>
        </p:txBody>
      </p:sp>
    </p:spTree>
    <p:extLst>
      <p:ext uri="{BB962C8B-B14F-4D97-AF65-F5344CB8AC3E}">
        <p14:creationId xmlns:p14="http://schemas.microsoft.com/office/powerpoint/2010/main" val="3777892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7747-E026-D222-B621-E143E410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4F850-8EEF-7BB0-DE44-A5F987406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b-NO" dirty="0"/>
              <a:t>«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give</a:t>
            </a:r>
            <a:r>
              <a:rPr lang="nb-NO" dirty="0"/>
              <a:t> </a:t>
            </a:r>
            <a:r>
              <a:rPr lang="nb-NO" dirty="0" err="1"/>
              <a:t>pods</a:t>
            </a:r>
            <a:r>
              <a:rPr lang="nb-NO" dirty="0"/>
              <a:t> a </a:t>
            </a:r>
            <a:r>
              <a:rPr lang="nb-NO" dirty="0" err="1"/>
              <a:t>domain-name</a:t>
            </a:r>
            <a:r>
              <a:rPr lang="nb-NO" dirty="0"/>
              <a:t>»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605540-EE00-9B7F-42BC-04202A8E9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nb-NO" dirty="0"/>
              <a:t>Lar deg nå </a:t>
            </a:r>
            <a:r>
              <a:rPr lang="nb-NO" dirty="0" err="1"/>
              <a:t>pods</a:t>
            </a:r>
            <a:r>
              <a:rPr lang="nb-NO" dirty="0"/>
              <a:t> via et domenenavn</a:t>
            </a:r>
          </a:p>
          <a:p>
            <a:pPr lvl="1"/>
            <a:r>
              <a:rPr lang="nb-NO" dirty="0"/>
              <a:t>For eksempel http://my-service/ internt i </a:t>
            </a:r>
            <a:r>
              <a:rPr lang="nb-NO" dirty="0" err="1"/>
              <a:t>clusteret</a:t>
            </a:r>
            <a:endParaRPr lang="nb-NO" dirty="0"/>
          </a:p>
          <a:p>
            <a:r>
              <a:rPr lang="nb-NO" dirty="0"/>
              <a:t>Nå trenger vi ikke å bry oss om hvilke </a:t>
            </a:r>
            <a:r>
              <a:rPr lang="nb-NO" dirty="0" err="1"/>
              <a:t>pods</a:t>
            </a:r>
            <a:r>
              <a:rPr lang="nb-NO" dirty="0"/>
              <a:t> vi har (</a:t>
            </a:r>
            <a:r>
              <a:rPr lang="nb-NO" dirty="0" err="1"/>
              <a:t>kind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)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A40F0ACD-5C6E-69C8-599F-4141D0B32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10" y="1920406"/>
            <a:ext cx="4763457" cy="399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70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54E16-4549-6789-067B-CC6F815F6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C0D7-C00C-2E92-533B-F1D73B5B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5" y="368300"/>
            <a:ext cx="10927118" cy="1152525"/>
          </a:xfrm>
        </p:spPr>
        <p:txBody>
          <a:bodyPr anchor="b">
            <a:normAutofit/>
          </a:bodyPr>
          <a:lstStyle/>
          <a:p>
            <a:r>
              <a:rPr lang="nb-NO" dirty="0"/>
              <a:t>2.2 Service fasit</a:t>
            </a:r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4438791-3894-81FA-6F2D-55CEF59665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5008" y="1952625"/>
            <a:ext cx="5135975" cy="4224338"/>
          </a:xfrm>
          <a:noFill/>
        </p:spPr>
      </p:pic>
      <p:pic>
        <p:nvPicPr>
          <p:cNvPr id="8" name="Content Placeholder 7" descr="A screenshot of a mobile application&#10;&#10;Description automatically generated">
            <a:extLst>
              <a:ext uri="{FF2B5EF4-FFF2-40B4-BE49-F238E27FC236}">
                <a16:creationId xmlns:a16="http://schemas.microsoft.com/office/drawing/2014/main" id="{7FC2E63D-8423-2F8A-95D3-D1380D41B8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65048" y="1840865"/>
            <a:ext cx="2827704" cy="4224338"/>
          </a:xfrm>
        </p:spPr>
      </p:pic>
    </p:spTree>
    <p:extLst>
      <p:ext uri="{BB962C8B-B14F-4D97-AF65-F5344CB8AC3E}">
        <p14:creationId xmlns:p14="http://schemas.microsoft.com/office/powerpoint/2010/main" val="3380944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ABB00-0A23-D537-9AFE-0D7E560F9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5" y="368300"/>
            <a:ext cx="10927118" cy="1152525"/>
          </a:xfrm>
        </p:spPr>
        <p:txBody>
          <a:bodyPr anchor="b">
            <a:normAutofit/>
          </a:bodyPr>
          <a:lstStyle/>
          <a:p>
            <a:r>
              <a:rPr lang="nb-NO" dirty="0"/>
              <a:t>2.2 Service fasit</a:t>
            </a:r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46A0A79-01AD-BD24-E366-1C2603CD00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40995" y="1952625"/>
            <a:ext cx="5135975" cy="4224338"/>
          </a:xfrm>
          <a:noFill/>
        </p:spPr>
      </p:pic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85CB9BE-F159-BA1E-36C5-E46D6BD140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529479" y="1952625"/>
            <a:ext cx="3549083" cy="4224338"/>
          </a:xfrm>
        </p:spPr>
      </p:pic>
    </p:spTree>
    <p:extLst>
      <p:ext uri="{BB962C8B-B14F-4D97-AF65-F5344CB8AC3E}">
        <p14:creationId xmlns:p14="http://schemas.microsoft.com/office/powerpoint/2010/main" val="3052831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ACD4-D656-E955-78AC-AF78BF817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0E2A-1B28-5E6A-C124-318F3F5FE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5" y="368300"/>
            <a:ext cx="6175730" cy="1152525"/>
          </a:xfrm>
        </p:spPr>
        <p:txBody>
          <a:bodyPr anchor="b">
            <a:normAutofit/>
          </a:bodyPr>
          <a:lstStyle/>
          <a:p>
            <a:r>
              <a:rPr lang="nb-NO" dirty="0"/>
              <a:t>2.2 Service fasit</a:t>
            </a:r>
          </a:p>
        </p:txBody>
      </p:sp>
      <p:pic>
        <p:nvPicPr>
          <p:cNvPr id="10" name="Content Placeholder 9" descr="A screenshot of a diagram&#10;&#10;Description automatically generated">
            <a:extLst>
              <a:ext uri="{FF2B5EF4-FFF2-40B4-BE49-F238E27FC236}">
                <a16:creationId xmlns:a16="http://schemas.microsoft.com/office/drawing/2014/main" id="{323E10E8-FFA5-CDAE-0CFE-0DDDB474F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98102" y="368299"/>
            <a:ext cx="3448538" cy="6130740"/>
          </a:xfr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744652-6D2C-7BEA-A3A7-FCDFC99C4103}"/>
              </a:ext>
            </a:extLst>
          </p:cNvPr>
          <p:cNvSpPr txBox="1"/>
          <p:nvPr/>
        </p:nvSpPr>
        <p:spPr>
          <a:xfrm>
            <a:off x="640995" y="2865100"/>
            <a:ext cx="4866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Vi har registrert et domene,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Knyttet dette til </a:t>
            </a:r>
            <a:r>
              <a:rPr lang="nb-NO" dirty="0" err="1"/>
              <a:t>clusteret</a:t>
            </a:r>
            <a:r>
              <a:rPr lang="nb-NO" dirty="0"/>
              <a:t>, og en service i </a:t>
            </a:r>
            <a:r>
              <a:rPr lang="nb-NO" dirty="0" err="1"/>
              <a:t>clusteret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Og latt servicen velge </a:t>
            </a:r>
            <a:r>
              <a:rPr lang="nb-NO" dirty="0" err="1"/>
              <a:t>pods</a:t>
            </a:r>
            <a:r>
              <a:rPr lang="nb-NO" dirty="0"/>
              <a:t> som passer </a:t>
            </a:r>
            <a:r>
              <a:rPr lang="nb-NO" dirty="0" err="1"/>
              <a:t>APIet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01754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pink arrows&#10;&#10;Description automatically generated">
            <a:extLst>
              <a:ext uri="{FF2B5EF4-FFF2-40B4-BE49-F238E27FC236}">
                <a16:creationId xmlns:a16="http://schemas.microsoft.com/office/drawing/2014/main" id="{6A871F38-287F-B1E2-909E-5FB3CB2A5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47" y="2292088"/>
            <a:ext cx="10242905" cy="28680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1649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E15798B-541E-032E-0EB9-79753D16E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B6729-D5A9-58C2-CBB4-D90E51F809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69397" y="1994993"/>
            <a:ext cx="7063737" cy="28680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37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B6B5D0B-8D63-DC43-BD8E-B9D0DF2C1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92" y="369360"/>
            <a:ext cx="9683778" cy="1151465"/>
          </a:xfrm>
        </p:spPr>
        <p:txBody>
          <a:bodyPr>
            <a:normAutofit/>
          </a:bodyPr>
          <a:lstStyle/>
          <a:p>
            <a:r>
              <a:rPr lang="nb-NO" dirty="0"/>
              <a:t>Hva er </a:t>
            </a:r>
            <a:r>
              <a:rPr lang="nb-NO" dirty="0" err="1"/>
              <a:t>kubernetes</a:t>
            </a:r>
            <a:r>
              <a:rPr lang="nb-NO" dirty="0"/>
              <a:t>?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4276D5E-AE66-EE4F-AEE0-81E95C928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366" y="5978952"/>
            <a:ext cx="3941568" cy="421704"/>
          </a:xfrm>
        </p:spPr>
        <p:txBody>
          <a:bodyPr>
            <a:prstTxWarp prst="textArchUp">
              <a:avLst/>
            </a:prstTxWarp>
            <a:normAutofit fontScale="92500" lnSpcReduction="20000"/>
          </a:bodyPr>
          <a:lstStyle/>
          <a:p>
            <a:r>
              <a:rPr lang="en-US" sz="1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Kubernetes blob</a:t>
            </a:r>
            <a:endParaRPr lang="nb-NO" sz="1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2" name="Picture Placeholder 11" descr="Icon&#10;&#10;Description automatically generated">
            <a:extLst>
              <a:ext uri="{FF2B5EF4-FFF2-40B4-BE49-F238E27FC236}">
                <a16:creationId xmlns:a16="http://schemas.microsoft.com/office/drawing/2014/main" id="{91C0BDBB-7087-B3EE-1F09-0FEB14F56C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65" r="1265"/>
          <a:stretch>
            <a:fillRect/>
          </a:stretch>
        </p:blipFill>
        <p:spPr>
          <a:xfrm>
            <a:off x="682045" y="2178076"/>
            <a:ext cx="3498297" cy="3482919"/>
          </a:xfrm>
          <a:solidFill>
            <a:srgbClr val="326DE6"/>
          </a:solidFill>
        </p:spPr>
      </p:pic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75633022-E225-3A46-B999-262863C62A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nb-NO" dirty="0"/>
              <a:t>Lar oss automatisere </a:t>
            </a:r>
            <a:r>
              <a:rPr lang="nb-NO" dirty="0" err="1"/>
              <a:t>deployments</a:t>
            </a:r>
            <a:r>
              <a:rPr lang="nb-NO" dirty="0"/>
              <a:t>, skalering, </a:t>
            </a:r>
            <a:r>
              <a:rPr lang="nb-NO" dirty="0" err="1"/>
              <a:t>drifting</a:t>
            </a:r>
            <a:r>
              <a:rPr lang="nb-NO" dirty="0"/>
              <a:t> av software</a:t>
            </a:r>
          </a:p>
          <a:p>
            <a:r>
              <a:rPr lang="nb-NO" dirty="0"/>
              <a:t>Tilbydes av flere store leverand</a:t>
            </a:r>
            <a:r>
              <a:rPr lang="en-US" dirty="0" err="1"/>
              <a:t>ører</a:t>
            </a:r>
            <a:endParaRPr lang="en-US" dirty="0"/>
          </a:p>
          <a:p>
            <a:pPr lvl="1"/>
            <a:r>
              <a:rPr lang="en-US" dirty="0"/>
              <a:t>Azure – AKS </a:t>
            </a:r>
            <a:r>
              <a:rPr lang="en-US" sz="1500" dirty="0"/>
              <a:t>(Azure Kubernetes Service)</a:t>
            </a:r>
          </a:p>
          <a:p>
            <a:pPr lvl="1"/>
            <a:r>
              <a:rPr lang="en-US" dirty="0"/>
              <a:t>AWS – EKS </a:t>
            </a:r>
            <a:r>
              <a:rPr lang="en-US" sz="1500" dirty="0"/>
              <a:t>(</a:t>
            </a:r>
            <a:r>
              <a:rPr lang="nb-NO" sz="1500" dirty="0">
                <a:effectLst/>
              </a:rPr>
              <a:t>Amazon </a:t>
            </a:r>
            <a:r>
              <a:rPr lang="nb-NO" sz="1500" dirty="0" err="1">
                <a:effectLst/>
              </a:rPr>
              <a:t>Elastic</a:t>
            </a:r>
            <a:r>
              <a:rPr lang="nb-NO" sz="1500" dirty="0">
                <a:effectLst/>
              </a:rPr>
              <a:t> Kubernetes Service)</a:t>
            </a:r>
          </a:p>
          <a:p>
            <a:pPr lvl="1"/>
            <a:r>
              <a:rPr lang="nb-NO" sz="2200" dirty="0"/>
              <a:t>GCP – GKE </a:t>
            </a:r>
            <a:r>
              <a:rPr lang="nb-NO" sz="1500" dirty="0"/>
              <a:t>(Google Kubernetes </a:t>
            </a:r>
            <a:r>
              <a:rPr lang="nb-NO" sz="1500" dirty="0" err="1"/>
              <a:t>Enginge</a:t>
            </a:r>
            <a:r>
              <a:rPr lang="nb-NO" sz="1500" dirty="0"/>
              <a:t>)</a:t>
            </a:r>
          </a:p>
          <a:p>
            <a:pPr lvl="1"/>
            <a:r>
              <a:rPr lang="nb-NO" sz="1500" dirty="0">
                <a:effectLst/>
              </a:rPr>
              <a:t>Mange flere, IBM, Oracle, </a:t>
            </a:r>
            <a:r>
              <a:rPr lang="nb-NO" sz="1500" dirty="0" err="1">
                <a:effectLst/>
              </a:rPr>
              <a:t>RedHat</a:t>
            </a:r>
            <a:r>
              <a:rPr lang="nb-NO" sz="1500" dirty="0">
                <a:effectLst/>
              </a:rPr>
              <a:t>, </a:t>
            </a:r>
            <a:r>
              <a:rPr lang="nb-NO" sz="1500" dirty="0" err="1">
                <a:effectLst/>
              </a:rPr>
              <a:t>Wmware</a:t>
            </a:r>
            <a:endParaRPr lang="nb-NO" sz="1500" dirty="0">
              <a:effectLst/>
            </a:endParaRP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B57B59-31C2-5761-31EA-02A0F965C77E}"/>
              </a:ext>
            </a:extLst>
          </p:cNvPr>
          <p:cNvCxnSpPr>
            <a:cxnSpLocks/>
          </p:cNvCxnSpPr>
          <p:nvPr/>
        </p:nvCxnSpPr>
        <p:spPr>
          <a:xfrm flipV="1">
            <a:off x="1098958" y="5484003"/>
            <a:ext cx="251670" cy="39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34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9313F8B-9BE0-C5DC-2D84-3F5E7AB9D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1F2FA-1CBD-E122-1476-2F45B9D3DE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6189" y="1429296"/>
            <a:ext cx="9774612" cy="39994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4244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BFFF7BB-31A9-ABCD-23E6-9D7AD7FA7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1FA1E-D3E1-0A13-37A7-761EE113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7786" y="1429296"/>
            <a:ext cx="9611417" cy="39994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4612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9FB26-B982-200C-E04A-3A3B965F4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CAB9-90F1-AF7B-7837-1B069DD8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Pause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D728-60CC-CFEB-066A-909712E8A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880228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8C3B2-0618-2FB0-FB91-B57DED442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030F3-4AB4-ACBC-CB70-F8C267EB7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Del 3: Robusthet, Utrulling</a:t>
            </a:r>
          </a:p>
        </p:txBody>
      </p:sp>
    </p:spTree>
    <p:extLst>
      <p:ext uri="{BB962C8B-B14F-4D97-AF65-F5344CB8AC3E}">
        <p14:creationId xmlns:p14="http://schemas.microsoft.com/office/powerpoint/2010/main" val="2709128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5010-5A4B-1B40-1E1A-41D6E542B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Men først – en liten </a:t>
            </a:r>
            <a:r>
              <a:rPr lang="nb-NO" dirty="0" err="1"/>
              <a:t>recap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9DC35-1A3B-896D-53AE-4A7BC95CE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1243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501E-A000-EA5E-1265-AEAD818B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Til nå har vi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4390E-4F75-FD92-8B6D-F898752895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/>
              <a:t>Laget en deployment med 2 kopier av </a:t>
            </a:r>
            <a:r>
              <a:rPr lang="nb-NO" dirty="0" err="1"/>
              <a:t>APIet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E863B-23AD-D562-C4CD-3830EC0441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9469" y="2820111"/>
            <a:ext cx="1679230" cy="827025"/>
          </a:xfrm>
        </p:spPr>
        <p:txBody>
          <a:bodyPr>
            <a:normAutofit fontScale="92500"/>
          </a:bodyPr>
          <a:lstStyle/>
          <a:p>
            <a:r>
              <a:rPr lang="nb-NO" dirty="0"/>
              <a:t>Laget en Service som sender trafikk til podene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0CBF90-E488-33D2-E35A-C3AC9E3C9B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/>
              <a:t>Gitt </a:t>
            </a:r>
            <a:r>
              <a:rPr lang="nb-NO" dirty="0" err="1"/>
              <a:t>APIet</a:t>
            </a:r>
            <a:r>
              <a:rPr lang="nb-NO" dirty="0"/>
              <a:t> et domene-navn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3743E5-0D3E-90B5-DEA5-51AC3C32C9D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 err="1"/>
              <a:t>Debugget</a:t>
            </a:r>
            <a:r>
              <a:rPr lang="nb-NO" dirty="0"/>
              <a:t> og brukt </a:t>
            </a:r>
            <a:r>
              <a:rPr lang="nb-NO" dirty="0" err="1"/>
              <a:t>kubectl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5391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0E59-AB3C-9D28-4345-3DB3639A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3.1 – Liten prod-test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75036-C857-3BE0-DFDC-38DF1B732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Hmm</a:t>
            </a:r>
            <a:r>
              <a:rPr lang="nb-NO" dirty="0"/>
              <a:t>.. Hva kan /</a:t>
            </a:r>
            <a:r>
              <a:rPr lang="nb-NO" dirty="0" err="1"/>
              <a:t>experimental</a:t>
            </a:r>
            <a:r>
              <a:rPr lang="nb-NO" dirty="0"/>
              <a:t> gjøre?</a:t>
            </a:r>
            <a:br>
              <a:rPr lang="nb-NO" dirty="0"/>
            </a:b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9398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1870-5FCF-14FD-B154-178B9B48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3.2 – Følg med på appen din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73B3C-EA51-A1E4-94E2-FA8FA7DF4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Aka</a:t>
            </a:r>
            <a:r>
              <a:rPr lang="nb-NO" dirty="0"/>
              <a:t>. ‘</a:t>
            </a:r>
            <a:r>
              <a:rPr lang="nb-NO" dirty="0" err="1"/>
              <a:t>probes</a:t>
            </a:r>
            <a:r>
              <a:rPr lang="nb-NO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732102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C508-36CB-3C54-86E0-0AC7DF86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595" y="1431768"/>
            <a:ext cx="4737181" cy="1869622"/>
          </a:xfrm>
        </p:spPr>
        <p:txBody>
          <a:bodyPr/>
          <a:lstStyle/>
          <a:p>
            <a:r>
              <a:rPr lang="en-US" dirty="0"/>
              <a:t>Probing:</a:t>
            </a:r>
            <a:br>
              <a:rPr lang="en-US" dirty="0"/>
            </a:br>
            <a:r>
              <a:rPr lang="en-US" dirty="0"/>
              <a:t>Liveness &amp; Readiness</a:t>
            </a:r>
            <a:endParaRPr lang="nb-NO" dirty="0"/>
          </a:p>
        </p:txBody>
      </p:sp>
      <p:pic>
        <p:nvPicPr>
          <p:cNvPr id="7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B2C8ECD3-040F-1DC0-1458-9D3AC3FF30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170" r="20170"/>
          <a:stretch>
            <a:fillRect/>
          </a:stretch>
        </p:blipFill>
        <p:spPr/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0F966B6-196F-B9E6-23F8-97BC2B44FDEE}"/>
              </a:ext>
            </a:extLst>
          </p:cNvPr>
          <p:cNvSpPr txBox="1">
            <a:spLocks/>
          </p:cNvSpPr>
          <p:nvPr/>
        </p:nvSpPr>
        <p:spPr>
          <a:xfrm>
            <a:off x="809595" y="3164542"/>
            <a:ext cx="5385017" cy="30121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Readiness: Kan du begynne å ta imot trafikk? </a:t>
            </a:r>
          </a:p>
          <a:p>
            <a:r>
              <a:rPr lang="nb-NO" dirty="0" err="1"/>
              <a:t>Liveness</a:t>
            </a:r>
            <a:r>
              <a:rPr lang="nb-NO" dirty="0"/>
              <a:t>: Funker du fortsatt?</a:t>
            </a:r>
          </a:p>
          <a:p>
            <a:r>
              <a:rPr lang="en-US" dirty="0"/>
              <a:t>Kan </a:t>
            </a:r>
            <a:r>
              <a:rPr lang="nb-NO" dirty="0"/>
              <a:t>sjekke</a:t>
            </a:r>
            <a:r>
              <a:rPr lang="en-US" dirty="0"/>
              <a:t> via http, </a:t>
            </a:r>
            <a:r>
              <a:rPr lang="en-US" dirty="0" err="1"/>
              <a:t>kommandoer</a:t>
            </a:r>
            <a:r>
              <a:rPr lang="en-US" dirty="0"/>
              <a:t>, </a:t>
            </a:r>
            <a:r>
              <a:rPr lang="en-US" dirty="0" err="1"/>
              <a:t>m.m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79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F644C-860D-B664-2602-5E7EC43B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3.3 - Oppdater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80045-890B-5CEE-C51C-F0F47F8C2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Husk: Domenet er knyttet til </a:t>
            </a:r>
            <a:r>
              <a:rPr lang="nb-NO" i="1" dirty="0"/>
              <a:t>Service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36846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-up of a puppy&#10;&#10;Description automatically generated">
            <a:extLst>
              <a:ext uri="{FF2B5EF4-FFF2-40B4-BE49-F238E27FC236}">
                <a16:creationId xmlns:a16="http://schemas.microsoft.com/office/drawing/2014/main" id="{BB782783-C3B7-572D-0FB8-87834628C5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7579" r="17579"/>
          <a:stretch>
            <a:fillRect/>
          </a:stretch>
        </p:blipFill>
        <p:spPr>
          <a:xfrm>
            <a:off x="6535738" y="912938"/>
            <a:ext cx="4512683" cy="4609382"/>
          </a:xfrm>
        </p:spPr>
      </p:pic>
      <p:pic>
        <p:nvPicPr>
          <p:cNvPr id="8" name="Picture Placeholder 7" descr="A group of cows in a field&#10;&#10;Description automatically generated">
            <a:extLst>
              <a:ext uri="{FF2B5EF4-FFF2-40B4-BE49-F238E27FC236}">
                <a16:creationId xmlns:a16="http://schemas.microsoft.com/office/drawing/2014/main" id="{3EB22FC8-EE48-E616-676C-A6ED068C15B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0098" r="20098"/>
          <a:stretch>
            <a:fillRect/>
          </a:stretch>
        </p:blipFill>
        <p:spPr>
          <a:xfrm>
            <a:off x="907422" y="2903515"/>
            <a:ext cx="3376711" cy="316823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04C0EA-A549-6BEA-DBD6-BF6485C2BE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8113" y="726925"/>
            <a:ext cx="5127625" cy="1322615"/>
          </a:xfrm>
        </p:spPr>
        <p:txBody>
          <a:bodyPr/>
          <a:lstStyle/>
          <a:p>
            <a:r>
              <a:rPr lang="nb-NO" dirty="0"/>
              <a:t>Containere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9C5A505-3119-53F3-133B-D6ED5A0B9CAE}"/>
                  </a:ext>
                </a:extLst>
              </p14:cNvPr>
              <p14:cNvContentPartPr/>
              <p14:nvPr/>
            </p14:nvContentPartPr>
            <p14:xfrm>
              <a:off x="6544360" y="5068293"/>
              <a:ext cx="345960" cy="615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9C5A505-3119-53F3-133B-D6ED5A0B9C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8240" y="5062173"/>
                <a:ext cx="358200" cy="62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1D91ECD-787C-3827-3E38-7747CB7339ED}"/>
              </a:ext>
            </a:extLst>
          </p:cNvPr>
          <p:cNvGrpSpPr/>
          <p:nvPr/>
        </p:nvGrpSpPr>
        <p:grpSpPr>
          <a:xfrm>
            <a:off x="4378600" y="3035013"/>
            <a:ext cx="248400" cy="550800"/>
            <a:chOff x="4378600" y="3035013"/>
            <a:chExt cx="248400" cy="55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3DB4DC0-2829-A44C-5638-7CE961BAE89E}"/>
                    </a:ext>
                  </a:extLst>
                </p14:cNvPr>
                <p14:cNvContentPartPr/>
                <p14:nvPr/>
              </p14:nvContentPartPr>
              <p14:xfrm>
                <a:off x="4378600" y="3402933"/>
                <a:ext cx="248400" cy="182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3DB4DC0-2829-A44C-5638-7CE961BAE8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72480" y="3396813"/>
                  <a:ext cx="260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E854497-F55F-C8DC-D207-23210A44E0E7}"/>
                    </a:ext>
                  </a:extLst>
                </p14:cNvPr>
                <p14:cNvContentPartPr/>
                <p14:nvPr/>
              </p14:nvContentPartPr>
              <p14:xfrm>
                <a:off x="4417480" y="3035013"/>
                <a:ext cx="167760" cy="532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E854497-F55F-C8DC-D207-23210A44E0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11360" y="3028893"/>
                  <a:ext cx="180000" cy="545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D89953-1B99-53F4-D1D2-4E2CC841345E}"/>
              </a:ext>
            </a:extLst>
          </p:cNvPr>
          <p:cNvSpPr txBox="1"/>
          <p:nvPr/>
        </p:nvSpPr>
        <p:spPr>
          <a:xfrm>
            <a:off x="3755773" y="2647681"/>
            <a:ext cx="121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Containere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498F32-D3B0-3A13-9747-D4B9DFCBD956}"/>
              </a:ext>
            </a:extLst>
          </p:cNvPr>
          <p:cNvSpPr txBox="1"/>
          <p:nvPr/>
        </p:nvSpPr>
        <p:spPr>
          <a:xfrm>
            <a:off x="6890320" y="5683893"/>
            <a:ext cx="302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VMen</a:t>
            </a:r>
            <a:r>
              <a:rPr lang="nb-NO" dirty="0"/>
              <a:t> du har nøye konfigurert</a:t>
            </a:r>
          </a:p>
        </p:txBody>
      </p:sp>
    </p:spTree>
    <p:extLst>
      <p:ext uri="{BB962C8B-B14F-4D97-AF65-F5344CB8AC3E}">
        <p14:creationId xmlns:p14="http://schemas.microsoft.com/office/powerpoint/2010/main" val="1948771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C548-BCB1-DFE9-1745-4A5B92D5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3.3.2 – Rolling </a:t>
            </a:r>
            <a:r>
              <a:rPr lang="nb-NO" dirty="0" err="1"/>
              <a:t>release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D1B89-CA17-CC74-F245-0969F4C1C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14301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0CED6C6-0547-7BE9-0C17-E40C109C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217" y="0"/>
            <a:ext cx="2823566" cy="6845220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85566C0-EDCA-D0DA-A5FC-9919FED01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019" y="1590776"/>
            <a:ext cx="1631016" cy="46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79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FA1D3FAE-CC5B-D017-70FB-42AFE6B2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454" y="1124993"/>
            <a:ext cx="1631016" cy="465783"/>
          </a:xfrm>
          <a:prstGeom prst="rect">
            <a:avLst/>
          </a:prstGeom>
        </p:spPr>
      </p:pic>
      <p:pic>
        <p:nvPicPr>
          <p:cNvPr id="6" name="Picture 5" descr="A picture containing text, athletic game, tennis, sport&#10;&#10;Description automatically generated">
            <a:extLst>
              <a:ext uri="{FF2B5EF4-FFF2-40B4-BE49-F238E27FC236}">
                <a16:creationId xmlns:a16="http://schemas.microsoft.com/office/drawing/2014/main" id="{7D49DDF3-EDFC-D598-D6BE-00C94056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547" y="0"/>
            <a:ext cx="6982947" cy="686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3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FA1D3FAE-CC5B-D017-70FB-42AFE6B2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454" y="1124993"/>
            <a:ext cx="1631016" cy="465783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E65B7EA-F149-3AD6-945D-001EFA7EE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122" y="0"/>
            <a:ext cx="6960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65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313AA7A9-7CB5-C5FB-E71A-11F33B74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961" y="1034964"/>
            <a:ext cx="1631016" cy="465783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0130052-891A-A5D8-3716-0C4B89E7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781" y="0"/>
            <a:ext cx="7304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27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E52DBE94-0F09-E7D4-2879-943028BCF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945318"/>
            <a:ext cx="1631016" cy="465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BE85C-B1CE-3109-4E17-92879E4DC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465" y="0"/>
            <a:ext cx="6745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1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E52DBE94-0F09-E7D4-2879-943028BCF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945318"/>
            <a:ext cx="1631016" cy="465783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3F237C9-F23D-041C-D2BD-5362EE33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995" y="2"/>
            <a:ext cx="6401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8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7CCDE3A-0191-1FA5-1CFA-7458B16C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734" y="0"/>
            <a:ext cx="2804438" cy="685800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411614B9-10ED-F1AB-8030-C04DD3607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749" y="945317"/>
            <a:ext cx="1631016" cy="46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3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9F18-4459-DE2F-5976-72203D9F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Avslutning</a:t>
            </a:r>
            <a:br>
              <a:rPr lang="nb-NO" dirty="0"/>
            </a:br>
            <a:r>
              <a:rPr lang="nb-NO" sz="3200" dirty="0"/>
              <a:t>(Bare et par slides til </a:t>
            </a:r>
            <a:r>
              <a:rPr lang="nb-NO" sz="3200" dirty="0" err="1"/>
              <a:t>asså</a:t>
            </a:r>
            <a:r>
              <a:rPr lang="nb-NO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5200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4357-5D40-9CE1-8CED-73D0585A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har vi lært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E7A75-8096-C919-18DA-687F39A83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Kubernets</a:t>
            </a:r>
            <a:r>
              <a:rPr lang="nb-NO" dirty="0"/>
              <a:t> er ikke farlig (forhåpentligvis)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At i </a:t>
            </a:r>
            <a:r>
              <a:rPr lang="nb-NO" dirty="0" err="1"/>
              <a:t>kubernetes</a:t>
            </a:r>
            <a:r>
              <a:rPr lang="nb-NO" dirty="0"/>
              <a:t> bestiller vi hvordan ting skal se 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Brukt </a:t>
            </a:r>
            <a:r>
              <a:rPr lang="nb-NO" dirty="0" err="1"/>
              <a:t>kubectl</a:t>
            </a:r>
            <a:r>
              <a:rPr lang="nb-NO" dirty="0"/>
              <a:t> til å styre appen våres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Lært om ulike byggeklosser:</a:t>
            </a:r>
          </a:p>
          <a:p>
            <a:pPr marL="971550" lvl="1" indent="-285750"/>
            <a:r>
              <a:rPr lang="nb-NO" sz="1200" dirty="0" err="1"/>
              <a:t>Pods</a:t>
            </a:r>
            <a:endParaRPr lang="nb-NO" sz="1200" dirty="0"/>
          </a:p>
          <a:p>
            <a:pPr marL="971550" lvl="1" indent="-285750"/>
            <a:r>
              <a:rPr lang="nb-NO" sz="1200" dirty="0"/>
              <a:t>Deployments</a:t>
            </a:r>
          </a:p>
          <a:p>
            <a:pPr marL="971550" lvl="1" indent="-285750"/>
            <a:r>
              <a:rPr lang="nb-NO" sz="1200" dirty="0"/>
              <a:t>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Å rulle ut og tilbake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66029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925C051-0B4F-7943-9655-740C0013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sales pitch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26433-3CD5-6D7C-7A92-8C6349A942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188DE-AA61-46F3-9CA7-58B4FB001D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Høy</a:t>
            </a:r>
            <a:r>
              <a:rPr lang="en-US" dirty="0"/>
              <a:t> </a:t>
            </a:r>
            <a:r>
              <a:rPr lang="en-US" dirty="0" err="1"/>
              <a:t>nivå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845B41-E737-5C4C-5FF5-29604C6686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DCA285-D302-381C-BECD-F6DE975F2D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Fleksibilitet</a:t>
            </a:r>
            <a:endParaRPr lang="nb-N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2554367-87B5-2084-4E3C-19FD14EB85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A918BF-64FD-B265-B751-B492473FEC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“Self-maintaining”</a:t>
            </a:r>
            <a:endParaRPr lang="nb-N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07D0CE-1139-0487-16C4-011E1AF2CB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nb-NO" dirty="0"/>
              <a:t>En utvikler trenger ikke å vite hvordan Kubernetes fungerer til minste detalj for å kunne lage en deployment.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2813AE-98B6-2D64-CE18-02EAFAE85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/>
              <a:t>Kan være alt fra en deployment miljø for et utviklerteam.</a:t>
            </a:r>
          </a:p>
          <a:p>
            <a:r>
              <a:rPr lang="nb-NO" dirty="0"/>
              <a:t>Til storskala IT platform, hvor egne “drifter-team” sitter å governer, clustret.</a:t>
            </a:r>
          </a:p>
          <a:p>
            <a:r>
              <a:rPr lang="nb-NO" dirty="0"/>
              <a:t>Drøssevis med add-ons, og svært stort community.</a:t>
            </a:r>
          </a:p>
          <a:p>
            <a:r>
              <a:rPr lang="nb-NO" dirty="0"/>
              <a:t>Lar oss spinne opp og teste lokalt!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858DFE-2DFC-84D9-0CF7-6BAACB066E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/>
          </a:bodyPr>
          <a:lstStyle/>
          <a:p>
            <a:r>
              <a:rPr lang="nb-NO" dirty="0"/>
              <a:t>Har innebygde mekanismer for å kunne holde applikasjoner i live.</a:t>
            </a:r>
          </a:p>
          <a:p>
            <a:r>
              <a:rPr lang="nb-NO" dirty="0"/>
              <a:t>Lar oss benytte rollout oppdateringer ut av boksen</a:t>
            </a:r>
          </a:p>
          <a:p>
            <a:r>
              <a:rPr lang="nb-NO" dirty="0"/>
              <a:t>Blir endel maitenance for selve clusteret ol. (Mindre med KaaS)</a:t>
            </a:r>
          </a:p>
        </p:txBody>
      </p:sp>
      <p:sp>
        <p:nvSpPr>
          <p:cNvPr id="8" name="Plassholder for tekst 4">
            <a:extLst>
              <a:ext uri="{FF2B5EF4-FFF2-40B4-BE49-F238E27FC236}">
                <a16:creationId xmlns:a16="http://schemas.microsoft.com/office/drawing/2014/main" id="{839939D1-1168-E77D-1230-9F1B2FD818FF}"/>
              </a:ext>
            </a:extLst>
          </p:cNvPr>
          <p:cNvSpPr txBox="1">
            <a:spLocks/>
          </p:cNvSpPr>
          <p:nvPr/>
        </p:nvSpPr>
        <p:spPr>
          <a:xfrm>
            <a:off x="557719" y="1979247"/>
            <a:ext cx="11170090" cy="41447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077280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B2E33-7653-6509-9DEB-5F711056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Videre lesing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0A98F-3AA3-6D23-A82A-0DA75B0F2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19835" y="4148545"/>
            <a:ext cx="2073614" cy="982876"/>
          </a:xfrm>
        </p:spPr>
        <p:txBody>
          <a:bodyPr>
            <a:normAutofit/>
          </a:bodyPr>
          <a:lstStyle/>
          <a:p>
            <a:r>
              <a:rPr lang="nb-NO" dirty="0"/>
              <a:t>Flere ressurstyper, som permanent lagring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5F923-2FFF-FA84-7CBF-D4FC8BD56D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Skyvennlig app-design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D105C-FD73-8A50-E3B1-8C1343301F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8918" y="4148545"/>
            <a:ext cx="1909482" cy="1125944"/>
          </a:xfrm>
        </p:spPr>
        <p:txBody>
          <a:bodyPr>
            <a:normAutofit/>
          </a:bodyPr>
          <a:lstStyle/>
          <a:p>
            <a:r>
              <a:rPr lang="nb-NO" dirty="0" err="1"/>
              <a:t>GitOps</a:t>
            </a:r>
            <a:r>
              <a:rPr lang="nb-NO" dirty="0"/>
              <a:t> og DevOps med </a:t>
            </a:r>
            <a:r>
              <a:rPr lang="nb-NO" dirty="0" err="1"/>
              <a:t>kubernetes</a:t>
            </a:r>
            <a:r>
              <a:rPr lang="nb-NO" dirty="0"/>
              <a:t> (</a:t>
            </a:r>
            <a:r>
              <a:rPr lang="nb-NO" dirty="0" err="1"/>
              <a:t>Jenkins</a:t>
            </a:r>
            <a:r>
              <a:rPr lang="nb-NO" dirty="0"/>
              <a:t> </a:t>
            </a:r>
            <a:r>
              <a:rPr lang="nb-NO" dirty="0" err="1"/>
              <a:t>osv</a:t>
            </a:r>
            <a:r>
              <a:rPr lang="nb-NO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7CAE-4B9A-1410-DAE2-71FA8A0C4C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59071" y="1553442"/>
            <a:ext cx="1909482" cy="772313"/>
          </a:xfrm>
        </p:spPr>
        <p:txBody>
          <a:bodyPr>
            <a:normAutofit/>
          </a:bodyPr>
          <a:lstStyle/>
          <a:p>
            <a:r>
              <a:rPr lang="nb-NO" dirty="0" err="1"/>
              <a:t>Kubectl</a:t>
            </a:r>
            <a:r>
              <a:rPr lang="nb-NO" dirty="0"/>
              <a:t> og terminal-skills</a:t>
            </a:r>
          </a:p>
        </p:txBody>
      </p:sp>
    </p:spTree>
    <p:extLst>
      <p:ext uri="{BB962C8B-B14F-4D97-AF65-F5344CB8AC3E}">
        <p14:creationId xmlns:p14="http://schemas.microsoft.com/office/powerpoint/2010/main" val="849199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895-210B-9EFA-6CF2-A604857D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Takk for oss!</a:t>
            </a:r>
          </a:p>
        </p:txBody>
      </p:sp>
      <p:pic>
        <p:nvPicPr>
          <p:cNvPr id="4" name="Picture 3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D742B1EA-3EE5-9CDA-B67E-FE08224E36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55" t="35496" r="24655" b="13153"/>
          <a:stretch/>
        </p:blipFill>
        <p:spPr>
          <a:xfrm>
            <a:off x="9529420" y="4114800"/>
            <a:ext cx="1801725" cy="181445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4447D64C-BF95-CDED-564C-98A1F891F40B}"/>
              </a:ext>
            </a:extLst>
          </p:cNvPr>
          <p:cNvSpPr/>
          <p:nvPr/>
        </p:nvSpPr>
        <p:spPr>
          <a:xfrm>
            <a:off x="8405165" y="5186477"/>
            <a:ext cx="1031442" cy="395020"/>
          </a:xfrm>
          <a:custGeom>
            <a:avLst/>
            <a:gdLst>
              <a:gd name="connsiteX0" fmla="*/ 0 w 1481958"/>
              <a:gd name="connsiteY0" fmla="*/ 0 h 704193"/>
              <a:gd name="connsiteX1" fmla="*/ 21020 w 1481958"/>
              <a:gd name="connsiteY1" fmla="*/ 189186 h 704193"/>
              <a:gd name="connsiteX2" fmla="*/ 31531 w 1481958"/>
              <a:gd name="connsiteY2" fmla="*/ 231228 h 704193"/>
              <a:gd name="connsiteX3" fmla="*/ 52551 w 1481958"/>
              <a:gd name="connsiteY3" fmla="*/ 262759 h 704193"/>
              <a:gd name="connsiteX4" fmla="*/ 84083 w 1481958"/>
              <a:gd name="connsiteY4" fmla="*/ 336331 h 704193"/>
              <a:gd name="connsiteX5" fmla="*/ 168165 w 1481958"/>
              <a:gd name="connsiteY5" fmla="*/ 430924 h 704193"/>
              <a:gd name="connsiteX6" fmla="*/ 241738 w 1481958"/>
              <a:gd name="connsiteY6" fmla="*/ 493986 h 704193"/>
              <a:gd name="connsiteX7" fmla="*/ 346841 w 1481958"/>
              <a:gd name="connsiteY7" fmla="*/ 567559 h 704193"/>
              <a:gd name="connsiteX8" fmla="*/ 409903 w 1481958"/>
              <a:gd name="connsiteY8" fmla="*/ 588579 h 704193"/>
              <a:gd name="connsiteX9" fmla="*/ 462455 w 1481958"/>
              <a:gd name="connsiteY9" fmla="*/ 609600 h 704193"/>
              <a:gd name="connsiteX10" fmla="*/ 515007 w 1481958"/>
              <a:gd name="connsiteY10" fmla="*/ 620110 h 704193"/>
              <a:gd name="connsiteX11" fmla="*/ 578069 w 1481958"/>
              <a:gd name="connsiteY11" fmla="*/ 641131 h 704193"/>
              <a:gd name="connsiteX12" fmla="*/ 609600 w 1481958"/>
              <a:gd name="connsiteY12" fmla="*/ 651641 h 704193"/>
              <a:gd name="connsiteX13" fmla="*/ 641131 w 1481958"/>
              <a:gd name="connsiteY13" fmla="*/ 662152 h 704193"/>
              <a:gd name="connsiteX14" fmla="*/ 693683 w 1481958"/>
              <a:gd name="connsiteY14" fmla="*/ 672662 h 704193"/>
              <a:gd name="connsiteX15" fmla="*/ 798786 w 1481958"/>
              <a:gd name="connsiteY15" fmla="*/ 693683 h 704193"/>
              <a:gd name="connsiteX16" fmla="*/ 935420 w 1481958"/>
              <a:gd name="connsiteY16" fmla="*/ 704193 h 704193"/>
              <a:gd name="connsiteX17" fmla="*/ 1093076 w 1481958"/>
              <a:gd name="connsiteY17" fmla="*/ 693683 h 704193"/>
              <a:gd name="connsiteX18" fmla="*/ 1187669 w 1481958"/>
              <a:gd name="connsiteY18" fmla="*/ 662152 h 704193"/>
              <a:gd name="connsiteX19" fmla="*/ 1240220 w 1481958"/>
              <a:gd name="connsiteY19" fmla="*/ 651641 h 704193"/>
              <a:gd name="connsiteX20" fmla="*/ 1271751 w 1481958"/>
              <a:gd name="connsiteY20" fmla="*/ 641131 h 704193"/>
              <a:gd name="connsiteX21" fmla="*/ 1324303 w 1481958"/>
              <a:gd name="connsiteY21" fmla="*/ 630621 h 704193"/>
              <a:gd name="connsiteX22" fmla="*/ 1387365 w 1481958"/>
              <a:gd name="connsiteY22" fmla="*/ 609600 h 704193"/>
              <a:gd name="connsiteX23" fmla="*/ 1481958 w 1481958"/>
              <a:gd name="connsiteY23" fmla="*/ 578069 h 704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81958" h="704193">
                <a:moveTo>
                  <a:pt x="0" y="0"/>
                </a:moveTo>
                <a:cubicBezTo>
                  <a:pt x="7007" y="63062"/>
                  <a:pt x="12447" y="126318"/>
                  <a:pt x="21020" y="189186"/>
                </a:cubicBezTo>
                <a:cubicBezTo>
                  <a:pt x="22972" y="203499"/>
                  <a:pt x="25841" y="217951"/>
                  <a:pt x="31531" y="231228"/>
                </a:cubicBezTo>
                <a:cubicBezTo>
                  <a:pt x="36507" y="242838"/>
                  <a:pt x="46902" y="251461"/>
                  <a:pt x="52551" y="262759"/>
                </a:cubicBezTo>
                <a:cubicBezTo>
                  <a:pt x="111506" y="380669"/>
                  <a:pt x="-3395" y="183244"/>
                  <a:pt x="84083" y="336331"/>
                </a:cubicBezTo>
                <a:cubicBezTo>
                  <a:pt x="109092" y="380096"/>
                  <a:pt x="125591" y="388350"/>
                  <a:pt x="168165" y="430924"/>
                </a:cubicBezTo>
                <a:cubicBezTo>
                  <a:pt x="231700" y="494459"/>
                  <a:pt x="185711" y="453967"/>
                  <a:pt x="241738" y="493986"/>
                </a:cubicBezTo>
                <a:cubicBezTo>
                  <a:pt x="262723" y="508975"/>
                  <a:pt x="328720" y="561519"/>
                  <a:pt x="346841" y="567559"/>
                </a:cubicBezTo>
                <a:cubicBezTo>
                  <a:pt x="367862" y="574566"/>
                  <a:pt x="389330" y="580350"/>
                  <a:pt x="409903" y="588579"/>
                </a:cubicBezTo>
                <a:cubicBezTo>
                  <a:pt x="427420" y="595586"/>
                  <a:pt x="444384" y="604179"/>
                  <a:pt x="462455" y="609600"/>
                </a:cubicBezTo>
                <a:cubicBezTo>
                  <a:pt x="479566" y="614733"/>
                  <a:pt x="497772" y="615410"/>
                  <a:pt x="515007" y="620110"/>
                </a:cubicBezTo>
                <a:cubicBezTo>
                  <a:pt x="536384" y="625940"/>
                  <a:pt x="557048" y="634124"/>
                  <a:pt x="578069" y="641131"/>
                </a:cubicBezTo>
                <a:lnTo>
                  <a:pt x="609600" y="651641"/>
                </a:lnTo>
                <a:cubicBezTo>
                  <a:pt x="620110" y="655145"/>
                  <a:pt x="630267" y="659979"/>
                  <a:pt x="641131" y="662152"/>
                </a:cubicBezTo>
                <a:cubicBezTo>
                  <a:pt x="658648" y="665655"/>
                  <a:pt x="676244" y="668787"/>
                  <a:pt x="693683" y="672662"/>
                </a:cubicBezTo>
                <a:cubicBezTo>
                  <a:pt x="743777" y="683794"/>
                  <a:pt x="740095" y="687505"/>
                  <a:pt x="798786" y="693683"/>
                </a:cubicBezTo>
                <a:cubicBezTo>
                  <a:pt x="844214" y="698465"/>
                  <a:pt x="889875" y="700690"/>
                  <a:pt x="935420" y="704193"/>
                </a:cubicBezTo>
                <a:cubicBezTo>
                  <a:pt x="987972" y="700690"/>
                  <a:pt x="1040937" y="701131"/>
                  <a:pt x="1093076" y="693683"/>
                </a:cubicBezTo>
                <a:cubicBezTo>
                  <a:pt x="1166595" y="683180"/>
                  <a:pt x="1135144" y="672658"/>
                  <a:pt x="1187669" y="662152"/>
                </a:cubicBezTo>
                <a:cubicBezTo>
                  <a:pt x="1205186" y="658648"/>
                  <a:pt x="1222889" y="655974"/>
                  <a:pt x="1240220" y="651641"/>
                </a:cubicBezTo>
                <a:cubicBezTo>
                  <a:pt x="1250968" y="648954"/>
                  <a:pt x="1261003" y="643818"/>
                  <a:pt x="1271751" y="641131"/>
                </a:cubicBezTo>
                <a:cubicBezTo>
                  <a:pt x="1289082" y="636798"/>
                  <a:pt x="1307068" y="635321"/>
                  <a:pt x="1324303" y="630621"/>
                </a:cubicBezTo>
                <a:cubicBezTo>
                  <a:pt x="1345680" y="624791"/>
                  <a:pt x="1365869" y="614974"/>
                  <a:pt x="1387365" y="609600"/>
                </a:cubicBezTo>
                <a:cubicBezTo>
                  <a:pt x="1476255" y="587377"/>
                  <a:pt x="1451019" y="609008"/>
                  <a:pt x="1481958" y="578069"/>
                </a:cubicBezTo>
              </a:path>
            </a:pathLst>
          </a:custGeom>
          <a:ln w="12700"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81958"/>
                      <a:gd name="connsiteY0" fmla="*/ 0 h 704193"/>
                      <a:gd name="connsiteX1" fmla="*/ 21020 w 1481958"/>
                      <a:gd name="connsiteY1" fmla="*/ 189186 h 704193"/>
                      <a:gd name="connsiteX2" fmla="*/ 31531 w 1481958"/>
                      <a:gd name="connsiteY2" fmla="*/ 231228 h 704193"/>
                      <a:gd name="connsiteX3" fmla="*/ 52551 w 1481958"/>
                      <a:gd name="connsiteY3" fmla="*/ 262759 h 704193"/>
                      <a:gd name="connsiteX4" fmla="*/ 84083 w 1481958"/>
                      <a:gd name="connsiteY4" fmla="*/ 336331 h 704193"/>
                      <a:gd name="connsiteX5" fmla="*/ 168165 w 1481958"/>
                      <a:gd name="connsiteY5" fmla="*/ 430924 h 704193"/>
                      <a:gd name="connsiteX6" fmla="*/ 241738 w 1481958"/>
                      <a:gd name="connsiteY6" fmla="*/ 493986 h 704193"/>
                      <a:gd name="connsiteX7" fmla="*/ 346841 w 1481958"/>
                      <a:gd name="connsiteY7" fmla="*/ 567559 h 704193"/>
                      <a:gd name="connsiteX8" fmla="*/ 409903 w 1481958"/>
                      <a:gd name="connsiteY8" fmla="*/ 588579 h 704193"/>
                      <a:gd name="connsiteX9" fmla="*/ 462455 w 1481958"/>
                      <a:gd name="connsiteY9" fmla="*/ 609600 h 704193"/>
                      <a:gd name="connsiteX10" fmla="*/ 515007 w 1481958"/>
                      <a:gd name="connsiteY10" fmla="*/ 620110 h 704193"/>
                      <a:gd name="connsiteX11" fmla="*/ 578069 w 1481958"/>
                      <a:gd name="connsiteY11" fmla="*/ 641131 h 704193"/>
                      <a:gd name="connsiteX12" fmla="*/ 609600 w 1481958"/>
                      <a:gd name="connsiteY12" fmla="*/ 651641 h 704193"/>
                      <a:gd name="connsiteX13" fmla="*/ 641131 w 1481958"/>
                      <a:gd name="connsiteY13" fmla="*/ 662152 h 704193"/>
                      <a:gd name="connsiteX14" fmla="*/ 693683 w 1481958"/>
                      <a:gd name="connsiteY14" fmla="*/ 672662 h 704193"/>
                      <a:gd name="connsiteX15" fmla="*/ 798786 w 1481958"/>
                      <a:gd name="connsiteY15" fmla="*/ 693683 h 704193"/>
                      <a:gd name="connsiteX16" fmla="*/ 935420 w 1481958"/>
                      <a:gd name="connsiteY16" fmla="*/ 704193 h 704193"/>
                      <a:gd name="connsiteX17" fmla="*/ 1093076 w 1481958"/>
                      <a:gd name="connsiteY17" fmla="*/ 693683 h 704193"/>
                      <a:gd name="connsiteX18" fmla="*/ 1187669 w 1481958"/>
                      <a:gd name="connsiteY18" fmla="*/ 662152 h 704193"/>
                      <a:gd name="connsiteX19" fmla="*/ 1240220 w 1481958"/>
                      <a:gd name="connsiteY19" fmla="*/ 651641 h 704193"/>
                      <a:gd name="connsiteX20" fmla="*/ 1271751 w 1481958"/>
                      <a:gd name="connsiteY20" fmla="*/ 641131 h 704193"/>
                      <a:gd name="connsiteX21" fmla="*/ 1324303 w 1481958"/>
                      <a:gd name="connsiteY21" fmla="*/ 630621 h 704193"/>
                      <a:gd name="connsiteX22" fmla="*/ 1387365 w 1481958"/>
                      <a:gd name="connsiteY22" fmla="*/ 609600 h 704193"/>
                      <a:gd name="connsiteX23" fmla="*/ 1481958 w 1481958"/>
                      <a:gd name="connsiteY23" fmla="*/ 578069 h 704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481958" h="704193" extrusionOk="0">
                        <a:moveTo>
                          <a:pt x="0" y="0"/>
                        </a:moveTo>
                        <a:cubicBezTo>
                          <a:pt x="4165" y="61309"/>
                          <a:pt x="-780" y="131282"/>
                          <a:pt x="21020" y="189186"/>
                        </a:cubicBezTo>
                        <a:cubicBezTo>
                          <a:pt x="23905" y="203695"/>
                          <a:pt x="24562" y="217992"/>
                          <a:pt x="31531" y="231228"/>
                        </a:cubicBezTo>
                        <a:cubicBezTo>
                          <a:pt x="34489" y="244808"/>
                          <a:pt x="46664" y="252778"/>
                          <a:pt x="52551" y="262759"/>
                        </a:cubicBezTo>
                        <a:cubicBezTo>
                          <a:pt x="94551" y="371392"/>
                          <a:pt x="12059" y="190628"/>
                          <a:pt x="84083" y="336331"/>
                        </a:cubicBezTo>
                        <a:cubicBezTo>
                          <a:pt x="110766" y="380295"/>
                          <a:pt x="126192" y="387113"/>
                          <a:pt x="168165" y="430924"/>
                        </a:cubicBezTo>
                        <a:cubicBezTo>
                          <a:pt x="221533" y="492902"/>
                          <a:pt x="176348" y="462782"/>
                          <a:pt x="241738" y="493986"/>
                        </a:cubicBezTo>
                        <a:cubicBezTo>
                          <a:pt x="262146" y="503477"/>
                          <a:pt x="328250" y="562171"/>
                          <a:pt x="346841" y="567559"/>
                        </a:cubicBezTo>
                        <a:cubicBezTo>
                          <a:pt x="372405" y="577109"/>
                          <a:pt x="390996" y="580751"/>
                          <a:pt x="409903" y="588579"/>
                        </a:cubicBezTo>
                        <a:cubicBezTo>
                          <a:pt x="424307" y="595082"/>
                          <a:pt x="446875" y="606216"/>
                          <a:pt x="462455" y="609600"/>
                        </a:cubicBezTo>
                        <a:cubicBezTo>
                          <a:pt x="481258" y="617251"/>
                          <a:pt x="498186" y="619695"/>
                          <a:pt x="515007" y="620110"/>
                        </a:cubicBezTo>
                        <a:cubicBezTo>
                          <a:pt x="536747" y="626500"/>
                          <a:pt x="558278" y="635630"/>
                          <a:pt x="578069" y="641131"/>
                        </a:cubicBezTo>
                        <a:cubicBezTo>
                          <a:pt x="589384" y="643568"/>
                          <a:pt x="598639" y="648430"/>
                          <a:pt x="609600" y="651641"/>
                        </a:cubicBezTo>
                        <a:cubicBezTo>
                          <a:pt x="619784" y="654332"/>
                          <a:pt x="629444" y="659204"/>
                          <a:pt x="641131" y="662152"/>
                        </a:cubicBezTo>
                        <a:cubicBezTo>
                          <a:pt x="656455" y="662376"/>
                          <a:pt x="675558" y="671368"/>
                          <a:pt x="693683" y="672662"/>
                        </a:cubicBezTo>
                        <a:cubicBezTo>
                          <a:pt x="743645" y="683396"/>
                          <a:pt x="741198" y="687281"/>
                          <a:pt x="798786" y="693683"/>
                        </a:cubicBezTo>
                        <a:cubicBezTo>
                          <a:pt x="852955" y="699885"/>
                          <a:pt x="883437" y="700955"/>
                          <a:pt x="935420" y="704193"/>
                        </a:cubicBezTo>
                        <a:cubicBezTo>
                          <a:pt x="992182" y="693101"/>
                          <a:pt x="1039171" y="702039"/>
                          <a:pt x="1093076" y="693683"/>
                        </a:cubicBezTo>
                        <a:cubicBezTo>
                          <a:pt x="1169742" y="682514"/>
                          <a:pt x="1136060" y="681355"/>
                          <a:pt x="1187669" y="662152"/>
                        </a:cubicBezTo>
                        <a:cubicBezTo>
                          <a:pt x="1205647" y="658493"/>
                          <a:pt x="1222761" y="652523"/>
                          <a:pt x="1240220" y="651641"/>
                        </a:cubicBezTo>
                        <a:cubicBezTo>
                          <a:pt x="1251775" y="649122"/>
                          <a:pt x="1260460" y="644494"/>
                          <a:pt x="1271751" y="641131"/>
                        </a:cubicBezTo>
                        <a:cubicBezTo>
                          <a:pt x="1290531" y="632342"/>
                          <a:pt x="1307427" y="635709"/>
                          <a:pt x="1324303" y="630621"/>
                        </a:cubicBezTo>
                        <a:cubicBezTo>
                          <a:pt x="1347607" y="630886"/>
                          <a:pt x="1370529" y="616605"/>
                          <a:pt x="1387365" y="609600"/>
                        </a:cubicBezTo>
                        <a:cubicBezTo>
                          <a:pt x="1476905" y="589567"/>
                          <a:pt x="1451915" y="608745"/>
                          <a:pt x="1481958" y="57806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FB3DB-AE0B-68B1-2955-282A248C9CFF}"/>
              </a:ext>
            </a:extLst>
          </p:cNvPr>
          <p:cNvSpPr txBox="1"/>
          <p:nvPr/>
        </p:nvSpPr>
        <p:spPr>
          <a:xfrm rot="20661310">
            <a:off x="7215535" y="4678646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bg1"/>
                </a:solidFill>
                <a:latin typeface="Recoleta" pitchFamily="2" charset="77"/>
              </a:rPr>
              <a:t>Tilbakemeldinger</a:t>
            </a:r>
            <a:br>
              <a:rPr lang="nb-NO" dirty="0">
                <a:solidFill>
                  <a:schemeClr val="bg1"/>
                </a:solidFill>
                <a:latin typeface="Recoleta" pitchFamily="2" charset="77"/>
              </a:rPr>
            </a:br>
            <a:r>
              <a:rPr lang="nb-NO" dirty="0">
                <a:solidFill>
                  <a:schemeClr val="bg1"/>
                </a:solidFill>
                <a:latin typeface="Recoleta" pitchFamily="2" charset="77"/>
              </a:rPr>
              <a:t>(eller bare rop ut)</a:t>
            </a:r>
          </a:p>
        </p:txBody>
      </p:sp>
    </p:spTree>
    <p:extLst>
      <p:ext uri="{BB962C8B-B14F-4D97-AF65-F5344CB8AC3E}">
        <p14:creationId xmlns:p14="http://schemas.microsoft.com/office/powerpoint/2010/main" val="2620083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5D9F2-DE99-AB31-2865-8F5A2A7B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2DF88-63FE-6E1C-DAFA-D76B58AAD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Minecraft fences?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6E6AE6-EDF6-5766-C43B-7226240107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510" y="2149047"/>
            <a:ext cx="5763519" cy="3917497"/>
          </a:xfrm>
        </p:spPr>
        <p:txBody>
          <a:bodyPr>
            <a:normAutofit lnSpcReduction="10000"/>
          </a:bodyPr>
          <a:lstStyle/>
          <a:p>
            <a:r>
              <a:rPr lang="nb-NO" dirty="0"/>
              <a:t>En virituel isolasjon mellom en gruppe av ressurser</a:t>
            </a:r>
          </a:p>
          <a:p>
            <a:r>
              <a:rPr lang="nb-NO" dirty="0"/>
              <a:t>Ikke alle ressurser er knyttet til en ns</a:t>
            </a:r>
          </a:p>
          <a:p>
            <a:r>
              <a:rPr lang="nb-NO" dirty="0"/>
              <a:t>Alle ressurser må ha unikt navn innenfor namespaces.</a:t>
            </a:r>
          </a:p>
          <a:p>
            <a:r>
              <a:rPr lang="nb-NO" dirty="0"/>
              <a:t>DNS er unik innenfor hvert namespace</a:t>
            </a:r>
          </a:p>
          <a:p>
            <a:pPr lvl="1"/>
            <a:r>
              <a:rPr lang="en-US" dirty="0"/>
              <a:t>&lt;svc&gt;.&lt;ns&gt;.</a:t>
            </a:r>
            <a:r>
              <a:rPr lang="en-US" dirty="0" err="1"/>
              <a:t>svc.cluster.local</a:t>
            </a:r>
            <a:endParaRPr lang="nb-NO" dirty="0"/>
          </a:p>
          <a:p>
            <a:r>
              <a:rPr lang="nb-NO" dirty="0"/>
              <a:t>Preview i Vercel (83%)</a:t>
            </a:r>
          </a:p>
          <a:p>
            <a:r>
              <a:rPr lang="nb-NO" dirty="0"/>
              <a:t>Un</a:t>
            </a:r>
            <a:r>
              <a:rPr lang="en-US" dirty="0" err="1"/>
              <a:t>ødvendig</a:t>
            </a:r>
            <a:r>
              <a:rPr lang="en-US" dirty="0"/>
              <a:t> å </a:t>
            </a:r>
            <a:r>
              <a:rPr lang="en-US" dirty="0" err="1"/>
              <a:t>overbruke</a:t>
            </a:r>
            <a:endParaRPr lang="nb-NO" dirty="0"/>
          </a:p>
          <a:p>
            <a:endParaRPr lang="nb-NO" dirty="0"/>
          </a:p>
        </p:txBody>
      </p:sp>
      <p:pic>
        <p:nvPicPr>
          <p:cNvPr id="10" name="Picture 9" descr="Shape, polygon&#10;&#10;Description automatically generated">
            <a:extLst>
              <a:ext uri="{FF2B5EF4-FFF2-40B4-BE49-F238E27FC236}">
                <a16:creationId xmlns:a16="http://schemas.microsoft.com/office/drawing/2014/main" id="{2F861930-A535-F02D-741D-8688CF6C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506" y="1952626"/>
            <a:ext cx="5230260" cy="38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81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4A94-7044-DC07-12C7-3C7378D8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64" y="374457"/>
            <a:ext cx="10714393" cy="1155700"/>
          </a:xfrm>
        </p:spPr>
        <p:txBody>
          <a:bodyPr anchor="b">
            <a:normAutofit/>
          </a:bodyPr>
          <a:lstStyle/>
          <a:p>
            <a:r>
              <a:rPr lang="en-US" dirty="0"/>
              <a:t>Volumes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DEC90-1CA7-3155-2572-793E44882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220" y="1188940"/>
            <a:ext cx="5184000" cy="552450"/>
          </a:xfrm>
        </p:spPr>
        <p:txBody>
          <a:bodyPr anchor="b">
            <a:normAutofit/>
          </a:bodyPr>
          <a:lstStyle/>
          <a:p>
            <a:r>
              <a:rPr lang="en-US" sz="1600" dirty="0"/>
              <a:t>Persistence in an </a:t>
            </a:r>
            <a:r>
              <a:rPr lang="en-US" sz="1600" dirty="0">
                <a:latin typeface="Recoleta" panose="020B0604020202020204" charset="0"/>
              </a:rPr>
              <a:t>ephemeral</a:t>
            </a:r>
            <a:r>
              <a:rPr lang="en-US" sz="1600" dirty="0"/>
              <a:t> world</a:t>
            </a:r>
            <a:endParaRPr lang="nb-NO" sz="1600" dirty="0"/>
          </a:p>
        </p:txBody>
      </p:sp>
      <p:pic>
        <p:nvPicPr>
          <p:cNvPr id="8" name="Picture Placeholder 7" descr="A picture containing text, mammal, squirrel, blurry&#10;&#10;Description automatically generated">
            <a:extLst>
              <a:ext uri="{FF2B5EF4-FFF2-40B4-BE49-F238E27FC236}">
                <a16:creationId xmlns:a16="http://schemas.microsoft.com/office/drawing/2014/main" id="{B4D03CAA-6A23-739F-86DA-859887EA6F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969" r="9504"/>
          <a:stretch/>
        </p:blipFill>
        <p:spPr>
          <a:xfrm>
            <a:off x="633220" y="2228848"/>
            <a:ext cx="5184000" cy="354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21DF54-911D-DB49-D1BE-2FAB81FBD3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74780" y="2215858"/>
            <a:ext cx="5184000" cy="3549100"/>
          </a:xfrm>
        </p:spPr>
        <p:txBody>
          <a:bodyPr>
            <a:normAutofit/>
          </a:bodyPr>
          <a:lstStyle/>
          <a:p>
            <a:r>
              <a:rPr lang="nb-NO" dirty="0"/>
              <a:t>Tre overordnet typer</a:t>
            </a:r>
          </a:p>
          <a:p>
            <a:pPr lvl="1"/>
            <a:r>
              <a:rPr lang="nb-NO" dirty="0"/>
              <a:t>Persisted (i.e hostPath, nfs, cloud CSI)</a:t>
            </a:r>
          </a:p>
          <a:p>
            <a:pPr lvl="1"/>
            <a:r>
              <a:rPr lang="nb-NO" dirty="0"/>
              <a:t>Projected (ConfigMap &amp; Secret)</a:t>
            </a:r>
          </a:p>
          <a:p>
            <a:pPr lvl="1"/>
            <a:r>
              <a:rPr lang="nb-NO" dirty="0"/>
              <a:t>Ephemeral (emptyDir)</a:t>
            </a:r>
          </a:p>
          <a:p>
            <a:pPr lvl="1"/>
            <a:endParaRPr lang="nb-NO" sz="2400" dirty="0"/>
          </a:p>
          <a:p>
            <a:r>
              <a:rPr lang="nb-NO" sz="2800" dirty="0"/>
              <a:t>SC -&gt; PV -&gt; PVC -&gt; Pod</a:t>
            </a:r>
          </a:p>
          <a:p>
            <a:pPr lvl="1"/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1152656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0C33-5D36-2507-A7BF-D4FF2B554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64" y="374457"/>
            <a:ext cx="10714393" cy="1155700"/>
          </a:xfrm>
        </p:spPr>
        <p:txBody>
          <a:bodyPr anchor="b">
            <a:normAutofit/>
          </a:bodyPr>
          <a:lstStyle/>
          <a:p>
            <a:r>
              <a:rPr lang="en-US" dirty="0"/>
              <a:t>Secrets &amp; </a:t>
            </a:r>
            <a:r>
              <a:rPr lang="en-US" dirty="0" err="1"/>
              <a:t>ConfigMap</a:t>
            </a:r>
            <a:endParaRPr lang="nb-NO" dirty="0"/>
          </a:p>
        </p:txBody>
      </p:sp>
      <p:pic>
        <p:nvPicPr>
          <p:cNvPr id="17" name="Picture Placeholder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B513632-3D42-180B-BAE5-DCCE27457C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/>
        </p:blipFill>
        <p:spPr>
          <a:xfrm>
            <a:off x="319455" y="2097741"/>
            <a:ext cx="5184000" cy="3434399"/>
          </a:xfrm>
          <a:noFill/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B76A427-779A-8993-F391-CCC2133D3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6805" y="2097741"/>
            <a:ext cx="5184000" cy="4091922"/>
          </a:xfrm>
        </p:spPr>
        <p:txBody>
          <a:bodyPr>
            <a:normAutofit/>
          </a:bodyPr>
          <a:lstStyle/>
          <a:p>
            <a:r>
              <a:rPr lang="en-US" dirty="0" err="1"/>
              <a:t>Vår</a:t>
            </a:r>
            <a:r>
              <a:rPr lang="en-US" dirty="0"/>
              <a:t> mate </a:t>
            </a:r>
            <a:r>
              <a:rPr lang="en-US" dirty="0" err="1"/>
              <a:t>på</a:t>
            </a:r>
            <a:r>
              <a:rPr lang="en-US" dirty="0"/>
              <a:t> å </a:t>
            </a:r>
            <a:r>
              <a:rPr lang="en-US" dirty="0" err="1"/>
              <a:t>lage</a:t>
            </a:r>
            <a:r>
              <a:rPr lang="en-US" dirty="0"/>
              <a:t> </a:t>
            </a:r>
            <a:r>
              <a:rPr lang="en-US" dirty="0" err="1"/>
              <a:t>egen</a:t>
            </a:r>
            <a:r>
              <a:rPr lang="en-US" dirty="0"/>
              <a:t> </a:t>
            </a:r>
            <a:r>
              <a:rPr lang="en-US" dirty="0" err="1"/>
              <a:t>konfigurasjon</a:t>
            </a:r>
            <a:r>
              <a:rPr lang="en-US" dirty="0"/>
              <a:t> for </a:t>
            </a:r>
            <a:r>
              <a:rPr lang="en-US" dirty="0" err="1"/>
              <a:t>poder</a:t>
            </a:r>
            <a:r>
              <a:rPr lang="en-US" dirty="0"/>
              <a:t>, </a:t>
            </a:r>
            <a:r>
              <a:rPr lang="en-US" dirty="0" err="1"/>
              <a:t>uten</a:t>
            </a:r>
            <a:r>
              <a:rPr lang="en-US" dirty="0"/>
              <a:t> å </a:t>
            </a:r>
            <a:r>
              <a:rPr lang="en-US" dirty="0" err="1"/>
              <a:t>må</a:t>
            </a:r>
            <a:r>
              <a:rPr lang="en-US" dirty="0"/>
              <a:t> </a:t>
            </a:r>
            <a:r>
              <a:rPr lang="en-US" dirty="0" err="1"/>
              <a:t>lage</a:t>
            </a:r>
            <a:r>
              <a:rPr lang="en-US" dirty="0"/>
              <a:t> nye.</a:t>
            </a:r>
          </a:p>
          <a:p>
            <a:endParaRPr lang="en-US" dirty="0"/>
          </a:p>
          <a:p>
            <a:r>
              <a:rPr lang="en-US" dirty="0" err="1"/>
              <a:t>ConfigMap</a:t>
            </a:r>
            <a:r>
              <a:rPr lang="en-US" dirty="0"/>
              <a:t> &amp; Secret er det </a:t>
            </a:r>
            <a:r>
              <a:rPr lang="en-US" dirty="0" err="1"/>
              <a:t>samme</a:t>
            </a:r>
            <a:r>
              <a:rPr lang="en-US" dirty="0"/>
              <a:t>, bare </a:t>
            </a:r>
            <a:r>
              <a:rPr lang="en-US" dirty="0" err="1"/>
              <a:t>annen</a:t>
            </a:r>
            <a:r>
              <a:rPr lang="en-US" dirty="0"/>
              <a:t> </a:t>
            </a:r>
            <a:r>
              <a:rPr lang="en-US" dirty="0" err="1"/>
              <a:t>rollestyring</a:t>
            </a:r>
            <a:r>
              <a:rPr lang="en-US" dirty="0"/>
              <a:t>. (</a:t>
            </a:r>
            <a:r>
              <a:rPr lang="en-US" dirty="0" err="1"/>
              <a:t>dobbelsjekk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Sops (</a:t>
            </a:r>
            <a:r>
              <a:rPr lang="en-US" dirty="0" err="1"/>
              <a:t>FluxCD</a:t>
            </a:r>
            <a:r>
              <a:rPr lang="en-US" dirty="0"/>
              <a:t>)</a:t>
            </a:r>
          </a:p>
          <a:p>
            <a:r>
              <a:rPr lang="en-US" dirty="0" err="1"/>
              <a:t>SealedSecrets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624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4102FC-E8B4-AEA1-6AF1-B1DEB6B8B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39" y="2049237"/>
            <a:ext cx="7566572" cy="1439182"/>
          </a:xfrm>
        </p:spPr>
        <p:txBody>
          <a:bodyPr/>
          <a:lstStyle/>
          <a:p>
            <a:r>
              <a:rPr lang="en-US" dirty="0"/>
              <a:t>Let’s play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682991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CF0F9-2120-0CDE-B9AE-417F9AF4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</a:t>
            </a:r>
            <a:r>
              <a:rPr lang="en-US" dirty="0"/>
              <a:t>started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E8293-68A5-B3DD-7F5A-26894A8BC0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6560" y="1310640"/>
            <a:ext cx="6054445" cy="554736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2000" dirty="0"/>
              <a:t>Start </a:t>
            </a:r>
            <a:r>
              <a:rPr lang="en-US" sz="2000" dirty="0" err="1"/>
              <a:t>ditt</a:t>
            </a:r>
            <a:r>
              <a:rPr lang="en-US" sz="2000" dirty="0"/>
              <a:t> </a:t>
            </a:r>
            <a:r>
              <a:rPr lang="en-US" sz="2000" dirty="0" err="1"/>
              <a:t>miljø</a:t>
            </a:r>
            <a:endParaRPr lang="en-US" sz="2000" dirty="0"/>
          </a:p>
          <a:p>
            <a:pPr marL="971550" lvl="1" indent="-285750">
              <a:buFontTx/>
              <a:buChar char="-"/>
            </a:pPr>
            <a:r>
              <a:rPr lang="en-US" sz="1800" dirty="0" err="1"/>
              <a:t>MiniKube</a:t>
            </a:r>
            <a:r>
              <a:rPr lang="en-US" sz="1800" dirty="0"/>
              <a:t> *</a:t>
            </a:r>
          </a:p>
          <a:p>
            <a:pPr marL="971550" lvl="1" indent="-285750">
              <a:buFontTx/>
              <a:buChar char="-"/>
            </a:pPr>
            <a:r>
              <a:rPr lang="en-US" sz="1800" dirty="0"/>
              <a:t>Docker Desktop – Kubernetes **</a:t>
            </a:r>
          </a:p>
          <a:p>
            <a:pPr marL="971550" lvl="1" indent="-285750">
              <a:buFontTx/>
              <a:buChar char="-"/>
            </a:pPr>
            <a:r>
              <a:rPr lang="nb-NO" sz="1800" dirty="0"/>
              <a:t>Kind (Kubernetes in Docker)</a:t>
            </a:r>
          </a:p>
          <a:p>
            <a:pPr marL="971550" lvl="1" indent="-285750">
              <a:buFontTx/>
              <a:buChar char="-"/>
            </a:pPr>
            <a:r>
              <a:rPr lang="nb-NO" sz="1800" dirty="0"/>
              <a:t>MicroK8s</a:t>
            </a:r>
          </a:p>
          <a:p>
            <a:pPr marL="285750" indent="-285750">
              <a:buFontTx/>
              <a:buChar char="-"/>
            </a:pPr>
            <a:endParaRPr lang="nb-NO" sz="2000" dirty="0"/>
          </a:p>
          <a:p>
            <a:pPr marL="285750" indent="-285750">
              <a:buFontTx/>
              <a:buChar char="-"/>
            </a:pPr>
            <a:r>
              <a:rPr lang="nb-NO" sz="2000" dirty="0"/>
              <a:t>Alias </a:t>
            </a:r>
            <a:r>
              <a:rPr lang="nb-NO" sz="2000" dirty="0">
                <a:solidFill>
                  <a:schemeClr val="accent1"/>
                </a:solidFill>
                <a:latin typeface="Consolas" panose="020B0609020204030204" pitchFamily="49" charset="0"/>
              </a:rPr>
              <a:t>kubectl</a:t>
            </a:r>
            <a:r>
              <a:rPr lang="nb-NO" sz="2000" dirty="0"/>
              <a:t> til noe kortere i.e </a:t>
            </a:r>
            <a:r>
              <a:rPr lang="nb-NO" sz="2000" dirty="0">
                <a:solidFill>
                  <a:schemeClr val="accent1"/>
                </a:solidFill>
                <a:latin typeface="Consolas" panose="020B0609020204030204" pitchFamily="49" charset="0"/>
              </a:rPr>
              <a:t>k</a:t>
            </a:r>
          </a:p>
          <a:p>
            <a:pPr marL="285750" indent="-285750">
              <a:buFontTx/>
              <a:buChar char="-"/>
            </a:pPr>
            <a:endParaRPr lang="nb-NO" sz="20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nb-NO" sz="2000" dirty="0">
                <a:latin typeface="Graphik-Medium"/>
              </a:rPr>
              <a:t>Varm opp med 5 runder med TypeRacer på ditt keyboard til 4k</a:t>
            </a:r>
          </a:p>
          <a:p>
            <a:pPr marL="285750" indent="-285750">
              <a:buFontTx/>
              <a:buChar char="-"/>
            </a:pPr>
            <a:endParaRPr lang="nb-NO" sz="2000" dirty="0">
              <a:latin typeface="Graphik-Medium"/>
            </a:endParaRPr>
          </a:p>
          <a:p>
            <a:pPr marL="285750" indent="-285750">
              <a:buFontTx/>
              <a:buChar char="-"/>
            </a:pPr>
            <a:endParaRPr lang="nb-NO" sz="20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nb-NO" sz="1200" dirty="0"/>
          </a:p>
          <a:p>
            <a:pPr marL="285750" indent="-285750">
              <a:buFontTx/>
              <a:buChar char="-"/>
            </a:pPr>
            <a:endParaRPr lang="nb-NO" sz="1200" dirty="0"/>
          </a:p>
          <a:p>
            <a:pPr marL="285750" indent="-285750">
              <a:buFontTx/>
              <a:buChar char="-"/>
            </a:pP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016378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D5EDB4-0A9E-09FA-BB36-9F036262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92" y="234182"/>
            <a:ext cx="4627591" cy="6389636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6B99187-75A7-498A-90F0-27BB4AF6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14" y="533400"/>
            <a:ext cx="324279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18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DC45B49-C4D8-1C8B-570F-2E832EDC3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35" y="0"/>
            <a:ext cx="2267107" cy="6858000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17F8DACD-F21D-7823-E7C5-8646C194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27" y="259976"/>
            <a:ext cx="7125914" cy="633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86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CC85066-2349-9150-01A3-1DADD5761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550" y="0"/>
            <a:ext cx="5298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6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D5BA-4C5C-C036-D4D4-34BAFE793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Del 1 – Sette </a:t>
            </a:r>
            <a:r>
              <a:rPr lang="en-GB" dirty="0" err="1"/>
              <a:t>i</a:t>
            </a:r>
            <a:r>
              <a:rPr lang="en-GB" dirty="0"/>
              <a:t> gang </a:t>
            </a:r>
            <a:r>
              <a:rPr lang="en-GB" dirty="0" err="1"/>
              <a:t>en</a:t>
            </a:r>
            <a:r>
              <a:rPr lang="en-GB" dirty="0"/>
              <a:t> pod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648221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BA49F31-3D1B-DDD8-1CA0-680C44274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637" y="0"/>
            <a:ext cx="4180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851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BEAC885-2E25-EE5A-F342-92C0F47CF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Veien</a:t>
            </a:r>
            <a:r>
              <a:rPr lang="en-US" dirty="0"/>
              <a:t> </a:t>
            </a:r>
            <a:r>
              <a:rPr lang="en-US" dirty="0" err="1"/>
              <a:t>videre</a:t>
            </a:r>
            <a:endParaRPr lang="nb-N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F1315B-A3AF-F9DB-6AFE-D3AA701BF2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AA08DD-6566-E044-FDDA-627685F85F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Kubernetes docs</a:t>
            </a:r>
            <a:endParaRPr lang="nb-N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87C34AB-C30E-D5FB-E2C9-0526E6F29E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500C044-2C8E-6E5C-7D5C-17FDC187D9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Kustomize</a:t>
            </a:r>
            <a:r>
              <a:rPr lang="en-US" dirty="0"/>
              <a:t> /</a:t>
            </a:r>
          </a:p>
          <a:p>
            <a:r>
              <a:rPr lang="en-US" dirty="0" err="1"/>
              <a:t>kpt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6B18D4-B731-9580-1AD2-2DDAC2142D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4EE3821-830C-19AE-EBF7-467632B762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CNCF Landscape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BF7824-4B42-96FD-20AF-915518EEDD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nb-NO" sz="1800" dirty="0">
                <a:hlinkClick r:id="rId2"/>
              </a:rPr>
              <a:t>https://kubernetes.io/</a:t>
            </a:r>
            <a:endParaRPr lang="nb-NO" sz="18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CB848B7-C915-67DD-0B4F-89C7B3B17E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00822" y="4325960"/>
            <a:ext cx="2355298" cy="1691119"/>
          </a:xfrm>
        </p:spPr>
        <p:txBody>
          <a:bodyPr>
            <a:normAutofit/>
          </a:bodyPr>
          <a:lstStyle/>
          <a:p>
            <a:pPr algn="ctr"/>
            <a:r>
              <a:rPr lang="nb-NO" sz="1800" dirty="0">
                <a:hlinkClick r:id="rId3"/>
              </a:rPr>
              <a:t>landscape.cncf.io</a:t>
            </a:r>
            <a:endParaRPr lang="nb-NO" sz="18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AF8382D-90CB-52CB-1DC9-05D9F86A4D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18349" y="4695292"/>
            <a:ext cx="2355298" cy="514350"/>
          </a:xfrm>
        </p:spPr>
        <p:txBody>
          <a:bodyPr>
            <a:normAutofit/>
          </a:bodyPr>
          <a:lstStyle/>
          <a:p>
            <a:pPr algn="ctr"/>
            <a:r>
              <a:rPr lang="nb-NO" sz="1800" dirty="0">
                <a:hlinkClick r:id="rId4"/>
              </a:rPr>
              <a:t>kpt.dev</a:t>
            </a:r>
            <a:endParaRPr lang="nb-NO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7AF73F-E8F3-A35C-1921-5625AC415EAA}"/>
              </a:ext>
            </a:extLst>
          </p:cNvPr>
          <p:cNvSpPr txBox="1"/>
          <p:nvPr/>
        </p:nvSpPr>
        <p:spPr>
          <a:xfrm>
            <a:off x="5172634" y="4325960"/>
            <a:ext cx="184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hlinkClick r:id="rId5"/>
              </a:rPr>
              <a:t>Kustomize docs</a:t>
            </a:r>
            <a:endParaRPr lang="nb-NO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D1F9B-F075-C16B-7848-296B09426078}"/>
              </a:ext>
            </a:extLst>
          </p:cNvPr>
          <p:cNvSpPr txBox="1"/>
          <p:nvPr/>
        </p:nvSpPr>
        <p:spPr>
          <a:xfrm>
            <a:off x="6095998" y="995082"/>
            <a:ext cx="315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Unngå</a:t>
            </a:r>
            <a:r>
              <a:rPr lang="en-US" dirty="0"/>
              <a:t> Helm (jQuery of k8s)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42529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C7B7-68EF-BA5F-11F6-EC030DCF8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1.1 – Start en Pod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FE71C-7401-5305-BAF1-1BA0A5CA8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220" y="4207389"/>
            <a:ext cx="10944224" cy="989110"/>
          </a:xfrm>
        </p:spPr>
        <p:txBody>
          <a:bodyPr/>
          <a:lstStyle/>
          <a:p>
            <a:r>
              <a:rPr lang="en-NO" dirty="0"/>
              <a:t>Repo: </a:t>
            </a:r>
            <a:r>
              <a:rPr lang="en-GB" dirty="0">
                <a:hlinkClick r:id="rId2"/>
              </a:rPr>
              <a:t>https://github.com/varianter/k8s-101</a:t>
            </a:r>
            <a:endParaRPr lang="en-GB" dirty="0"/>
          </a:p>
          <a:p>
            <a:r>
              <a:rPr lang="en-NO" dirty="0"/>
              <a:t>NB! Husk del 0 som setter </a:t>
            </a:r>
            <a:r>
              <a:rPr lang="en-GB" dirty="0" err="1"/>
              <a:t>i</a:t>
            </a:r>
            <a:r>
              <a:rPr lang="en-GB" dirty="0"/>
              <a:t> gang </a:t>
            </a:r>
            <a:r>
              <a:rPr lang="en-GB" dirty="0" err="1"/>
              <a:t>clusteret</a:t>
            </a:r>
            <a:r>
              <a:rPr lang="en-GB" dirty="0"/>
              <a:t> </a:t>
            </a:r>
            <a:r>
              <a:rPr lang="en-GB" dirty="0" err="1"/>
              <a:t>ditt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24432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FA7A8-F8D7-D694-219D-EA0A94AC1FFC}"/>
              </a:ext>
            </a:extLst>
          </p:cNvPr>
          <p:cNvSpPr txBox="1"/>
          <p:nvPr/>
        </p:nvSpPr>
        <p:spPr>
          <a:xfrm>
            <a:off x="851647" y="865112"/>
            <a:ext cx="353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ecoleta" panose="020B0604020202020204" charset="0"/>
              </a:rPr>
              <a:t>1.1 Pod </a:t>
            </a:r>
            <a:r>
              <a:rPr lang="en-US" sz="2400" dirty="0" err="1">
                <a:latin typeface="Recoleta" panose="020B0604020202020204" charset="0"/>
              </a:rPr>
              <a:t>fasit</a:t>
            </a:r>
            <a:r>
              <a:rPr lang="en-US" sz="2400" dirty="0">
                <a:latin typeface="Recoleta" panose="020B0604020202020204" charset="0"/>
              </a:rPr>
              <a:t> </a:t>
            </a:r>
            <a:r>
              <a:rPr lang="en-US" sz="2400" dirty="0" err="1">
                <a:latin typeface="Recoleta" panose="020B0604020202020204" charset="0"/>
              </a:rPr>
              <a:t>og</a:t>
            </a:r>
            <a:r>
              <a:rPr lang="en-US" sz="2400" dirty="0">
                <a:latin typeface="Recoleta" panose="020B0604020202020204" charset="0"/>
              </a:rPr>
              <a:t> </a:t>
            </a:r>
            <a:r>
              <a:rPr lang="en-US" sz="2400" dirty="0" err="1">
                <a:latin typeface="Recoleta" panose="020B0604020202020204" charset="0"/>
              </a:rPr>
              <a:t>forklaring</a:t>
            </a:r>
            <a:endParaRPr lang="nb-NO" sz="2400" dirty="0">
              <a:latin typeface="Recolet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E2513-3E1D-1EE9-A7D8-C5265BBF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5369" y="2102241"/>
            <a:ext cx="5393651" cy="3787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C7516F-7986-2391-F9AB-75C39E934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56717" y="1955057"/>
            <a:ext cx="3686041" cy="386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63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F0D8C45-0EA9-3CDD-FC02-D9F95E43E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439" y="4064972"/>
            <a:ext cx="5867719" cy="173774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CF1D237-EE77-5DCB-ED32-834DA8239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75" y="1770962"/>
            <a:ext cx="5867718" cy="1737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C8F168-526E-A15F-A2A5-C84D5D953E2D}"/>
              </a:ext>
            </a:extLst>
          </p:cNvPr>
          <p:cNvSpPr txBox="1"/>
          <p:nvPr/>
        </p:nvSpPr>
        <p:spPr>
          <a:xfrm>
            <a:off x="1091294" y="753035"/>
            <a:ext cx="207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ecoleta" panose="020B0604020202020204" charset="0"/>
              </a:rPr>
              <a:t>Apply</a:t>
            </a:r>
            <a:endParaRPr lang="nb-NO" sz="2400" dirty="0">
              <a:latin typeface="Recoleta" panose="020B060402020202020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DB314B-A9B4-6877-38DB-4D66E4AB3DE1}"/>
                  </a:ext>
                </a:extLst>
              </p14:cNvPr>
              <p14:cNvContentPartPr/>
              <p14:nvPr/>
            </p14:nvContentPartPr>
            <p14:xfrm>
              <a:off x="7342840" y="2211333"/>
              <a:ext cx="709920" cy="474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DB314B-A9B4-6877-38DB-4D66E4AB3D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6720" y="2205213"/>
                <a:ext cx="722160" cy="48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68616EA-9B0F-4936-5C99-629CB1706883}"/>
              </a:ext>
            </a:extLst>
          </p:cNvPr>
          <p:cNvGrpSpPr/>
          <p:nvPr/>
        </p:nvGrpSpPr>
        <p:grpSpPr>
          <a:xfrm>
            <a:off x="3960640" y="4505613"/>
            <a:ext cx="661320" cy="253440"/>
            <a:chOff x="3960640" y="4505613"/>
            <a:chExt cx="661320" cy="25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22220E1-A9A4-4198-5A3B-030074837F1D}"/>
                    </a:ext>
                  </a:extLst>
                </p14:cNvPr>
                <p14:cNvContentPartPr/>
                <p14:nvPr/>
              </p14:nvContentPartPr>
              <p14:xfrm>
                <a:off x="4486240" y="4505613"/>
                <a:ext cx="135720" cy="168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22220E1-A9A4-4198-5A3B-030074837F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80120" y="4499493"/>
                  <a:ext cx="147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AC051A8-37AC-E00F-3C18-6E878C484869}"/>
                    </a:ext>
                  </a:extLst>
                </p14:cNvPr>
                <p14:cNvContentPartPr/>
                <p14:nvPr/>
              </p14:nvContentPartPr>
              <p14:xfrm>
                <a:off x="3960640" y="4619373"/>
                <a:ext cx="657000" cy="139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AC051A8-37AC-E00F-3C18-6E878C48486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54520" y="4613253"/>
                  <a:ext cx="669240" cy="151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44B8D0B-2AE8-8F88-B338-749FDFB488E3}"/>
              </a:ext>
            </a:extLst>
          </p:cNvPr>
          <p:cNvSpPr txBox="1"/>
          <p:nvPr/>
        </p:nvSpPr>
        <p:spPr>
          <a:xfrm>
            <a:off x="7728793" y="1842001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Én fil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0DEB75-2EA8-2FCF-5393-EE96B3573395}"/>
              </a:ext>
            </a:extLst>
          </p:cNvPr>
          <p:cNvSpPr txBox="1"/>
          <p:nvPr/>
        </p:nvSpPr>
        <p:spPr>
          <a:xfrm>
            <a:off x="2309183" y="4434707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En hel mappe :o</a:t>
            </a:r>
          </a:p>
        </p:txBody>
      </p:sp>
    </p:spTree>
    <p:extLst>
      <p:ext uri="{BB962C8B-B14F-4D97-AF65-F5344CB8AC3E}">
        <p14:creationId xmlns:p14="http://schemas.microsoft.com/office/powerpoint/2010/main" val="367696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Variant">
      <a:dk1>
        <a:srgbClr val="323332"/>
      </a:dk1>
      <a:lt1>
        <a:srgbClr val="ECE7D7"/>
      </a:lt1>
      <a:dk2>
        <a:srgbClr val="413C88"/>
      </a:dk2>
      <a:lt2>
        <a:srgbClr val="ECE7D7"/>
      </a:lt2>
      <a:accent1>
        <a:srgbClr val="413C88"/>
      </a:accent1>
      <a:accent2>
        <a:srgbClr val="E6196A"/>
      </a:accent2>
      <a:accent3>
        <a:srgbClr val="01DAC5"/>
      </a:accent3>
      <a:accent4>
        <a:srgbClr val="FEC3BB"/>
      </a:accent4>
      <a:accent5>
        <a:srgbClr val="ECE7D7"/>
      </a:accent5>
      <a:accent6>
        <a:srgbClr val="323332"/>
      </a:accent6>
      <a:hlink>
        <a:srgbClr val="413C88"/>
      </a:hlink>
      <a:folHlink>
        <a:srgbClr val="32333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50000"/>
          </a:schemeClr>
        </a:solidFill>
        <a:ln w="6560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Presentasjon1" id="{F902BC22-5C39-474A-AFA4-18E833010956}" vid="{B11B34CE-FDB9-7A45-90D9-F0259AC08C89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B85ED71EBD4124BB45EB61A44B252D3" ma:contentTypeVersion="8" ma:contentTypeDescription="Opprett et nytt dokument." ma:contentTypeScope="" ma:versionID="62be420e94fa7e01be86e80a9096f775">
  <xsd:schema xmlns:xsd="http://www.w3.org/2001/XMLSchema" xmlns:xs="http://www.w3.org/2001/XMLSchema" xmlns:p="http://schemas.microsoft.com/office/2006/metadata/properties" xmlns:ns3="5626479c-3a74-45f2-bb89-9a47b8356ad6" xmlns:ns4="aa4f24f0-73d0-4547-aa17-95a1cccd10ac" targetNamespace="http://schemas.microsoft.com/office/2006/metadata/properties" ma:root="true" ma:fieldsID="788e01c8ef70503cd64dd4967ef974c0" ns3:_="" ns4:_="">
    <xsd:import namespace="5626479c-3a74-45f2-bb89-9a47b8356ad6"/>
    <xsd:import namespace="aa4f24f0-73d0-4547-aa17-95a1cccd10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26479c-3a74-45f2-bb89-9a47b8356a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f24f0-73d0-4547-aa17-95a1cccd10a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for deling av tip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F7280B2-76C3-4B99-B945-169EB53142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26479c-3a74-45f2-bb89-9a47b8356ad6"/>
    <ds:schemaRef ds:uri="aa4f24f0-73d0-4547-aa17-95a1cccd10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254349-6D96-4977-9B25-6B00C5539E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E33D51-6A81-4402-9820-017D7A39EE82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5626479c-3a74-45f2-bb89-9a47b8356ad6"/>
    <ds:schemaRef ds:uri="http://schemas.microsoft.com/office/infopath/2007/PartnerControls"/>
    <ds:schemaRef ds:uri="http://purl.org/dc/dcmitype/"/>
    <ds:schemaRef ds:uri="aa4f24f0-73d0-4547-aa17-95a1cccd10a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15726</TotalTime>
  <Words>1181</Words>
  <Application>Microsoft Macintosh PowerPoint</Application>
  <PresentationFormat>Widescreen</PresentationFormat>
  <Paragraphs>217</Paragraphs>
  <Slides>61</Slides>
  <Notes>11</Notes>
  <HiddenSlides>17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Recoleta Medium</vt:lpstr>
      <vt:lpstr>Arial</vt:lpstr>
      <vt:lpstr>Graphik Regular</vt:lpstr>
      <vt:lpstr>Consolas</vt:lpstr>
      <vt:lpstr>Graphik-Medium</vt:lpstr>
      <vt:lpstr>Recoleta</vt:lpstr>
      <vt:lpstr>Calibri</vt:lpstr>
      <vt:lpstr>Office-tema</vt:lpstr>
      <vt:lpstr>Intro til Kubernetes</vt:lpstr>
      <vt:lpstr>Agenda</vt:lpstr>
      <vt:lpstr>Hva er kubernetes?</vt:lpstr>
      <vt:lpstr>PowerPoint Presentation</vt:lpstr>
      <vt:lpstr>Kubernetes sales pitch</vt:lpstr>
      <vt:lpstr>Del 1 – Sette i gang en pod</vt:lpstr>
      <vt:lpstr>1.1 – Start en Pod</vt:lpstr>
      <vt:lpstr>PowerPoint Presentation</vt:lpstr>
      <vt:lpstr>PowerPoint Presentation</vt:lpstr>
      <vt:lpstr>1.2 – Debug og kommandoer</vt:lpstr>
      <vt:lpstr>PowerPoint Presentation</vt:lpstr>
      <vt:lpstr>PowerPoint Presentation</vt:lpstr>
      <vt:lpstr>1.3 - Litt teori</vt:lpstr>
      <vt:lpstr>Pods</vt:lpstr>
      <vt:lpstr>Nodes</vt:lpstr>
      <vt:lpstr>Overordnet layout</vt:lpstr>
      <vt:lpstr>Pause </vt:lpstr>
      <vt:lpstr>Del 2: Deployment</vt:lpstr>
      <vt:lpstr>Deployments</vt:lpstr>
      <vt:lpstr>2.1 – Lag en enkel deployment</vt:lpstr>
      <vt:lpstr>PowerPoint Presentation</vt:lpstr>
      <vt:lpstr>Kommando struktur</vt:lpstr>
      <vt:lpstr>2.2 – Expose APIet utad</vt:lpstr>
      <vt:lpstr>Services</vt:lpstr>
      <vt:lpstr>2.2 Service fasit</vt:lpstr>
      <vt:lpstr>2.2 Service fasit</vt:lpstr>
      <vt:lpstr>2.2 Service fasit</vt:lpstr>
      <vt:lpstr>PowerPoint Presentation</vt:lpstr>
      <vt:lpstr>PowerPoint Presentation</vt:lpstr>
      <vt:lpstr>PowerPoint Presentation</vt:lpstr>
      <vt:lpstr>PowerPoint Presentation</vt:lpstr>
      <vt:lpstr>Pause </vt:lpstr>
      <vt:lpstr>Del 3: Robusthet, Utrulling</vt:lpstr>
      <vt:lpstr>Men først – en liten recap</vt:lpstr>
      <vt:lpstr>Til nå har vi</vt:lpstr>
      <vt:lpstr>3.1 – Liten prod-test </vt:lpstr>
      <vt:lpstr>3.2 – Følg med på appen din</vt:lpstr>
      <vt:lpstr>Probing: Liveness &amp; Readiness</vt:lpstr>
      <vt:lpstr>3.3 - Oppdater</vt:lpstr>
      <vt:lpstr>3.3.2 – Rolling release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Avslutning (Bare et par slides til asså)</vt:lpstr>
      <vt:lpstr>Hva har vi lært</vt:lpstr>
      <vt:lpstr>Videre lesing </vt:lpstr>
      <vt:lpstr>Takk for oss!</vt:lpstr>
      <vt:lpstr>Namespaces</vt:lpstr>
      <vt:lpstr>Volumes</vt:lpstr>
      <vt:lpstr>Secrets &amp; ConfigMap</vt:lpstr>
      <vt:lpstr>Let’s play</vt:lpstr>
      <vt:lpstr>Getting started</vt:lpstr>
      <vt:lpstr>PowerPoint Presentation</vt:lpstr>
      <vt:lpstr>PowerPoint Presentation</vt:lpstr>
      <vt:lpstr>PowerPoint Presentation</vt:lpstr>
      <vt:lpstr>PowerPoint Presentation</vt:lpstr>
      <vt:lpstr>Veien videre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Tittel</dc:title>
  <dc:creator>Hilde Osmo Reindal</dc:creator>
  <cp:lastModifiedBy>Jonas Brendryen Bjøralt</cp:lastModifiedBy>
  <cp:revision>6</cp:revision>
  <dcterms:created xsi:type="dcterms:W3CDTF">2022-08-05T07:14:00Z</dcterms:created>
  <dcterms:modified xsi:type="dcterms:W3CDTF">2024-10-03T12:05:13Z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0x0101009B85ED71EBD4124BB45EB61A44B252D3</vt:lpwstr>
  </property>
</Properties>
</file>